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handoutMasterIdLst>
    <p:handoutMasterId r:id="rId144"/>
  </p:handoutMasterIdLst>
  <p:sldIdLst>
    <p:sldId id="256" r:id="rId2"/>
    <p:sldId id="258" r:id="rId3"/>
    <p:sldId id="259" r:id="rId4"/>
    <p:sldId id="260" r:id="rId5"/>
    <p:sldId id="261" r:id="rId6"/>
    <p:sldId id="262" r:id="rId7"/>
    <p:sldId id="263" r:id="rId8"/>
    <p:sldId id="264" r:id="rId9"/>
    <p:sldId id="272" r:id="rId10"/>
    <p:sldId id="275" r:id="rId11"/>
    <p:sldId id="536" r:id="rId12"/>
    <p:sldId id="276" r:id="rId13"/>
    <p:sldId id="400" r:id="rId14"/>
    <p:sldId id="385" r:id="rId15"/>
    <p:sldId id="383" r:id="rId16"/>
    <p:sldId id="289" r:id="rId17"/>
    <p:sldId id="384" r:id="rId18"/>
    <p:sldId id="388" r:id="rId19"/>
    <p:sldId id="381" r:id="rId20"/>
    <p:sldId id="380" r:id="rId21"/>
    <p:sldId id="374" r:id="rId22"/>
    <p:sldId id="297" r:id="rId23"/>
    <p:sldId id="379" r:id="rId24"/>
    <p:sldId id="377" r:id="rId25"/>
    <p:sldId id="393" r:id="rId26"/>
    <p:sldId id="403" r:id="rId27"/>
    <p:sldId id="406" r:id="rId28"/>
    <p:sldId id="477" r:id="rId29"/>
    <p:sldId id="408" r:id="rId30"/>
    <p:sldId id="409" r:id="rId31"/>
    <p:sldId id="410" r:id="rId32"/>
    <p:sldId id="415" r:id="rId33"/>
    <p:sldId id="416" r:id="rId34"/>
    <p:sldId id="540" r:id="rId35"/>
    <p:sldId id="417" r:id="rId36"/>
    <p:sldId id="541" r:id="rId37"/>
    <p:sldId id="418" r:id="rId38"/>
    <p:sldId id="419" r:id="rId39"/>
    <p:sldId id="420" r:id="rId40"/>
    <p:sldId id="421" r:id="rId41"/>
    <p:sldId id="435" r:id="rId42"/>
    <p:sldId id="436" r:id="rId43"/>
    <p:sldId id="472" r:id="rId44"/>
    <p:sldId id="438" r:id="rId45"/>
    <p:sldId id="542" r:id="rId46"/>
    <p:sldId id="439" r:id="rId47"/>
    <p:sldId id="440" r:id="rId48"/>
    <p:sldId id="441" r:id="rId49"/>
    <p:sldId id="442" r:id="rId50"/>
    <p:sldId id="443" r:id="rId51"/>
    <p:sldId id="444" r:id="rId52"/>
    <p:sldId id="445" r:id="rId53"/>
    <p:sldId id="446" r:id="rId54"/>
    <p:sldId id="447" r:id="rId55"/>
    <p:sldId id="473" r:id="rId56"/>
    <p:sldId id="448" r:id="rId57"/>
    <p:sldId id="449" r:id="rId58"/>
    <p:sldId id="474" r:id="rId59"/>
    <p:sldId id="450" r:id="rId60"/>
    <p:sldId id="475" r:id="rId61"/>
    <p:sldId id="451" r:id="rId62"/>
    <p:sldId id="452" r:id="rId63"/>
    <p:sldId id="476" r:id="rId64"/>
    <p:sldId id="478" r:id="rId65"/>
    <p:sldId id="458" r:id="rId66"/>
    <p:sldId id="479" r:id="rId67"/>
    <p:sldId id="459" r:id="rId68"/>
    <p:sldId id="460" r:id="rId69"/>
    <p:sldId id="480" r:id="rId70"/>
    <p:sldId id="461" r:id="rId71"/>
    <p:sldId id="481" r:id="rId72"/>
    <p:sldId id="462" r:id="rId73"/>
    <p:sldId id="482" r:id="rId74"/>
    <p:sldId id="483" r:id="rId75"/>
    <p:sldId id="463" r:id="rId76"/>
    <p:sldId id="464" r:id="rId77"/>
    <p:sldId id="544" r:id="rId78"/>
    <p:sldId id="491" r:id="rId79"/>
    <p:sldId id="493" r:id="rId80"/>
    <p:sldId id="495" r:id="rId81"/>
    <p:sldId id="496" r:id="rId82"/>
    <p:sldId id="497" r:id="rId83"/>
    <p:sldId id="543" r:id="rId84"/>
    <p:sldId id="537" r:id="rId85"/>
    <p:sldId id="538" r:id="rId86"/>
    <p:sldId id="539" r:id="rId87"/>
    <p:sldId id="534" r:id="rId88"/>
    <p:sldId id="535" r:id="rId89"/>
    <p:sldId id="516" r:id="rId90"/>
    <p:sldId id="517" r:id="rId91"/>
    <p:sldId id="519" r:id="rId92"/>
    <p:sldId id="520" r:id="rId93"/>
    <p:sldId id="522" r:id="rId94"/>
    <p:sldId id="588" r:id="rId95"/>
    <p:sldId id="524" r:id="rId96"/>
    <p:sldId id="529" r:id="rId97"/>
    <p:sldId id="531" r:id="rId98"/>
    <p:sldId id="530" r:id="rId99"/>
    <p:sldId id="545" r:id="rId100"/>
    <p:sldId id="567" r:id="rId101"/>
    <p:sldId id="546" r:id="rId102"/>
    <p:sldId id="568" r:id="rId103"/>
    <p:sldId id="547" r:id="rId104"/>
    <p:sldId id="569" r:id="rId105"/>
    <p:sldId id="548" r:id="rId106"/>
    <p:sldId id="570" r:id="rId107"/>
    <p:sldId id="550" r:id="rId108"/>
    <p:sldId id="571" r:id="rId109"/>
    <p:sldId id="551" r:id="rId110"/>
    <p:sldId id="572" r:id="rId111"/>
    <p:sldId id="552" r:id="rId112"/>
    <p:sldId id="573" r:id="rId113"/>
    <p:sldId id="554" r:id="rId114"/>
    <p:sldId id="574" r:id="rId115"/>
    <p:sldId id="555" r:id="rId116"/>
    <p:sldId id="575" r:id="rId117"/>
    <p:sldId id="556" r:id="rId118"/>
    <p:sldId id="576" r:id="rId119"/>
    <p:sldId id="557" r:id="rId120"/>
    <p:sldId id="577" r:id="rId121"/>
    <p:sldId id="558" r:id="rId122"/>
    <p:sldId id="578" r:id="rId123"/>
    <p:sldId id="559" r:id="rId124"/>
    <p:sldId id="579" r:id="rId125"/>
    <p:sldId id="560" r:id="rId126"/>
    <p:sldId id="580" r:id="rId127"/>
    <p:sldId id="561" r:id="rId128"/>
    <p:sldId id="581" r:id="rId129"/>
    <p:sldId id="553" r:id="rId130"/>
    <p:sldId id="582" r:id="rId131"/>
    <p:sldId id="549" r:id="rId132"/>
    <p:sldId id="583" r:id="rId133"/>
    <p:sldId id="562" r:id="rId134"/>
    <p:sldId id="584" r:id="rId135"/>
    <p:sldId id="563" r:id="rId136"/>
    <p:sldId id="585" r:id="rId137"/>
    <p:sldId id="564" r:id="rId138"/>
    <p:sldId id="586" r:id="rId139"/>
    <p:sldId id="565" r:id="rId140"/>
    <p:sldId id="587" r:id="rId141"/>
    <p:sldId id="566" r:id="rId1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62" autoAdjust="0"/>
  </p:normalViewPr>
  <p:slideViewPr>
    <p:cSldViewPr>
      <p:cViewPr varScale="1">
        <p:scale>
          <a:sx n="106" d="100"/>
          <a:sy n="106" d="100"/>
        </p:scale>
        <p:origin x="-11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5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6BF96272-CDDD-4E8A-88CC-1234540EED84}" type="datetimeFigureOut">
              <a:rPr lang="en-US" smtClean="0"/>
              <a:t>7/22/2024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FA9C4A4-36E0-4331-9130-5A4D59FAD306}" type="slidenum">
              <a:rPr lang="en-US" smtClean="0"/>
              <a:t>‹#›</a:t>
            </a:fld>
            <a:endParaRPr lang="en-US"/>
          </a:p>
        </p:txBody>
      </p:sp>
    </p:spTree>
    <p:extLst>
      <p:ext uri="{BB962C8B-B14F-4D97-AF65-F5344CB8AC3E}">
        <p14:creationId xmlns:p14="http://schemas.microsoft.com/office/powerpoint/2010/main" val="1136477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A406FEE-7F0E-4B80-8D69-B1CD97D82FF7}" type="datetimeFigureOut">
              <a:rPr lang="en-US" smtClean="0"/>
              <a:t>7/22/2024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15EE988-51F3-4F8C-BD07-5CA6E714DB94}" type="slidenum">
              <a:rPr lang="en-US" smtClean="0"/>
              <a:t>‹#›</a:t>
            </a:fld>
            <a:endParaRPr lang="en-US"/>
          </a:p>
        </p:txBody>
      </p:sp>
    </p:spTree>
    <p:extLst>
      <p:ext uri="{BB962C8B-B14F-4D97-AF65-F5344CB8AC3E}">
        <p14:creationId xmlns:p14="http://schemas.microsoft.com/office/powerpoint/2010/main" val="198852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C290DE-D002-4254-B3DD-CDDE4EDA681A}"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333285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290DE-D002-4254-B3DD-CDDE4EDA681A}"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325099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290DE-D002-4254-B3DD-CDDE4EDA681A}"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223198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9816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290DE-D002-4254-B3DD-CDDE4EDA681A}"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29982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C290DE-D002-4254-B3DD-CDDE4EDA681A}"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409646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C290DE-D002-4254-B3DD-CDDE4EDA681A}"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26995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C290DE-D002-4254-B3DD-CDDE4EDA681A}"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22482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290DE-D002-4254-B3DD-CDDE4EDA681A}"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51901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290DE-D002-4254-B3DD-CDDE4EDA681A}"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165634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290DE-D002-4254-B3DD-CDDE4EDA681A}"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15863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290DE-D002-4254-B3DD-CDDE4EDA681A}"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9AD8E-E054-4345-A38D-D15A9D9652A0}" type="slidenum">
              <a:rPr lang="en-US" smtClean="0"/>
              <a:t>‹#›</a:t>
            </a:fld>
            <a:endParaRPr lang="en-US"/>
          </a:p>
        </p:txBody>
      </p:sp>
    </p:spTree>
    <p:extLst>
      <p:ext uri="{BB962C8B-B14F-4D97-AF65-F5344CB8AC3E}">
        <p14:creationId xmlns:p14="http://schemas.microsoft.com/office/powerpoint/2010/main" val="390339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290DE-D002-4254-B3DD-CDDE4EDA681A}" type="datetimeFigureOut">
              <a:rPr lang="en-US" smtClean="0"/>
              <a:t>7/22/2024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9AD8E-E054-4345-A38D-D15A9D9652A0}" type="slidenum">
              <a:rPr lang="en-US" smtClean="0"/>
              <a:t>‹#›</a:t>
            </a:fld>
            <a:endParaRPr lang="en-US"/>
          </a:p>
        </p:txBody>
      </p:sp>
    </p:spTree>
    <p:extLst>
      <p:ext uri="{BB962C8B-B14F-4D97-AF65-F5344CB8AC3E}">
        <p14:creationId xmlns:p14="http://schemas.microsoft.com/office/powerpoint/2010/main" val="404917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popularresistance.org/forum-burying-200-years-of-the-us-monroe-doctrine/"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t>مبارزات مردم امریکای لاتین جهت به خاک سپاری دو قرن دکترین کلینیالیستی مونرو</a:t>
            </a:r>
            <a:endParaRPr lang="en-US" dirty="0"/>
          </a:p>
        </p:txBody>
      </p:sp>
      <p:sp>
        <p:nvSpPr>
          <p:cNvPr id="3" name="Subtitle 2"/>
          <p:cNvSpPr>
            <a:spLocks noGrp="1"/>
          </p:cNvSpPr>
          <p:nvPr>
            <p:ph type="subTitle" idx="1"/>
          </p:nvPr>
        </p:nvSpPr>
        <p:spPr/>
        <p:txBody>
          <a:bodyPr/>
          <a:lstStyle/>
          <a:p>
            <a:r>
              <a:rPr lang="fa-IR" dirty="0" smtClean="0"/>
              <a:t>22 جولای 2024</a:t>
            </a:r>
          </a:p>
          <a:p>
            <a:r>
              <a:rPr lang="fa-IR" dirty="0" smtClean="0"/>
              <a:t>کانون</a:t>
            </a:r>
            <a:endParaRPr lang="en-US" dirty="0"/>
          </a:p>
        </p:txBody>
      </p:sp>
    </p:spTree>
    <p:extLst>
      <p:ext uri="{BB962C8B-B14F-4D97-AF65-F5344CB8AC3E}">
        <p14:creationId xmlns:p14="http://schemas.microsoft.com/office/powerpoint/2010/main" val="345607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400" dirty="0">
                <a:cs typeface="+mj-cs"/>
              </a:rPr>
              <a:t>دیدگاه آرون بور نسبت به مونرو چندان مثبت </a:t>
            </a:r>
            <a:r>
              <a:rPr lang="fa-IR" sz="2400" dirty="0" smtClean="0">
                <a:cs typeface="+mj-cs"/>
              </a:rPr>
              <a:t>نبود و او نوشت که:</a:t>
            </a:r>
            <a:endParaRPr lang="fa-IR" sz="2400" dirty="0">
              <a:cs typeface="+mj-cs"/>
            </a:endParaRPr>
          </a:p>
          <a:p>
            <a:pPr algn="r" rtl="1"/>
            <a:r>
              <a:rPr lang="fa-IR" sz="2400" dirty="0" smtClean="0">
                <a:cs typeface="+mj-cs"/>
              </a:rPr>
              <a:t>او یکی </a:t>
            </a:r>
            <a:r>
              <a:rPr lang="fa-IR" sz="2400" dirty="0">
                <a:cs typeface="+mj-cs"/>
              </a:rPr>
              <a:t>از ناشایست ترین و نالایق ترین افراد است</a:t>
            </a:r>
          </a:p>
          <a:p>
            <a:pPr algn="r" rtl="1"/>
            <a:r>
              <a:rPr lang="fa-IR" sz="2400" dirty="0" smtClean="0">
                <a:cs typeface="+mj-cs"/>
              </a:rPr>
              <a:t>مونرو بسیار کسل </a:t>
            </a:r>
            <a:r>
              <a:rPr lang="fa-IR" sz="2400" dirty="0">
                <a:cs typeface="+mj-cs"/>
              </a:rPr>
              <a:t>کننده و </a:t>
            </a:r>
            <a:r>
              <a:rPr lang="fa-IR" sz="2400" dirty="0" smtClean="0">
                <a:cs typeface="+mj-cs"/>
              </a:rPr>
              <a:t>بیسواد بود وقدرت تصمیم گیری نداشت بسیار ریا کار بود</a:t>
            </a:r>
            <a:endParaRPr lang="fa-IR" sz="2400" dirty="0">
              <a:cs typeface="+mj-cs"/>
            </a:endParaRPr>
          </a:p>
          <a:p>
            <a:pPr algn="r" rtl="1"/>
            <a:r>
              <a:rPr lang="fa-IR" sz="2400" dirty="0" smtClean="0">
                <a:cs typeface="+mj-cs"/>
              </a:rPr>
              <a:t>هیچ </a:t>
            </a:r>
            <a:r>
              <a:rPr lang="fa-IR" sz="2400" dirty="0">
                <a:cs typeface="+mj-cs"/>
              </a:rPr>
              <a:t>نظری در مورد هیچ موضوعی ندارد </a:t>
            </a:r>
            <a:endParaRPr lang="fa-IR" sz="2400" dirty="0" smtClean="0">
              <a:cs typeface="+mj-cs"/>
            </a:endParaRPr>
          </a:p>
          <a:p>
            <a:pPr algn="r" rtl="1"/>
            <a:r>
              <a:rPr lang="fa-IR" sz="2400" dirty="0" smtClean="0">
                <a:cs typeface="+mj-cs"/>
              </a:rPr>
              <a:t>اینکه میگویند مونرو « در </a:t>
            </a:r>
            <a:r>
              <a:rPr lang="fa-IR" sz="2400" dirty="0">
                <a:cs typeface="+mj-cs"/>
              </a:rPr>
              <a:t>جنگ انقلابی خدمت کرد» - یعنی </a:t>
            </a:r>
            <a:r>
              <a:rPr lang="fa-IR" sz="2400" dirty="0" smtClean="0">
                <a:cs typeface="+mj-cs"/>
              </a:rPr>
              <a:t>اوبرای </a:t>
            </a:r>
            <a:r>
              <a:rPr lang="fa-IR" sz="2400" dirty="0">
                <a:cs typeface="+mj-cs"/>
              </a:rPr>
              <a:t>مدت کوتاهی به عنوان دستیار لرد استرلینگ که به طور منظم حضور داشت، عمل کرد</a:t>
            </a:r>
          </a:p>
          <a:p>
            <a:pPr algn="r" rtl="1"/>
            <a:r>
              <a:rPr lang="fa-IR" sz="2400" dirty="0" smtClean="0">
                <a:cs typeface="+mj-cs"/>
              </a:rPr>
              <a:t>مونرو در جبهه همیشه مست بود  </a:t>
            </a:r>
            <a:r>
              <a:rPr lang="fa-IR" sz="2400" dirty="0">
                <a:cs typeface="+mj-cs"/>
              </a:rPr>
              <a:t>از صبح تا صبح - تمام وظیفه مونرو پر کردن </a:t>
            </a:r>
            <a:r>
              <a:rPr lang="fa-IR" sz="2400" dirty="0" smtClean="0">
                <a:cs typeface="+mj-cs"/>
              </a:rPr>
              <a:t>لیوائش بود</a:t>
            </a:r>
            <a:endParaRPr lang="fa-IR" sz="2400" dirty="0">
              <a:cs typeface="+mj-cs"/>
            </a:endParaRPr>
          </a:p>
          <a:p>
            <a:pPr algn="r" rtl="1"/>
            <a:r>
              <a:rPr lang="fa-IR" sz="2400" dirty="0" smtClean="0">
                <a:cs typeface="+mj-cs"/>
              </a:rPr>
              <a:t>به </a:t>
            </a:r>
            <a:r>
              <a:rPr lang="fa-IR" sz="2400" dirty="0">
                <a:cs typeface="+mj-cs"/>
              </a:rPr>
              <a:t>عنوان یک وکیل، مونرو بسیار پایین تر از حد متوسط ​​</a:t>
            </a:r>
            <a:r>
              <a:rPr lang="fa-IR" sz="2400" dirty="0" smtClean="0">
                <a:cs typeface="+mj-cs"/>
              </a:rPr>
              <a:t>بود</a:t>
            </a:r>
          </a:p>
          <a:p>
            <a:pPr algn="r" rtl="1"/>
            <a:r>
              <a:rPr lang="fa-IR" sz="2400" dirty="0" smtClean="0">
                <a:cs typeface="+mj-cs"/>
              </a:rPr>
              <a:t> </a:t>
            </a:r>
            <a:endParaRPr lang="en-US" sz="2400" dirty="0">
              <a:cs typeface="+mj-cs"/>
            </a:endParaRPr>
          </a:p>
        </p:txBody>
      </p:sp>
    </p:spTree>
    <p:extLst>
      <p:ext uri="{BB962C8B-B14F-4D97-AF65-F5344CB8AC3E}">
        <p14:creationId xmlns:p14="http://schemas.microsoft.com/office/powerpoint/2010/main" val="19715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7 </a:t>
            </a:r>
            <a:r>
              <a:rPr lang="en-US" dirty="0"/>
              <a:t>Matthew Waxman, “The Anniversary of the Monroe Doctrine,” </a:t>
            </a:r>
            <a:r>
              <a:rPr lang="en-US" dirty="0" err="1"/>
              <a:t>Lawfare</a:t>
            </a:r>
            <a:r>
              <a:rPr lang="en-US" dirty="0"/>
              <a:t>,</a:t>
            </a:r>
          </a:p>
          <a:p>
            <a:r>
              <a:rPr lang="en-US" dirty="0"/>
              <a:t>December 2, 2018, https://www.lawfareblog.com/anniversary-monroe-doctrine.</a:t>
            </a:r>
          </a:p>
          <a:p>
            <a:r>
              <a:rPr lang="en-US" dirty="0"/>
              <a:t>8 Chris Good, “President Obama’s ‘Red Line:’ What He Actually Said</a:t>
            </a:r>
          </a:p>
          <a:p>
            <a:r>
              <a:rPr lang="en-US" dirty="0"/>
              <a:t>About Syria and Chemical Weapons,” ABC News, August 26, 2013, https://</a:t>
            </a:r>
          </a:p>
          <a:p>
            <a:r>
              <a:rPr lang="en-US" dirty="0"/>
              <a:t>abcnews.go.com/blogs/politics/2013/08/president-</a:t>
            </a:r>
            <a:r>
              <a:rPr lang="en-US" dirty="0" err="1"/>
              <a:t>obamas</a:t>
            </a:r>
            <a:r>
              <a:rPr lang="en-US" dirty="0"/>
              <a:t>-red-line-what-</a:t>
            </a:r>
            <a:r>
              <a:rPr lang="en-US" dirty="0" err="1"/>
              <a:t>heactually</a:t>
            </a:r>
            <a:r>
              <a:rPr lang="en-US" dirty="0"/>
              <a:t>-</a:t>
            </a:r>
          </a:p>
          <a:p>
            <a:r>
              <a:rPr lang="en-US" dirty="0"/>
              <a:t>said-about-</a:t>
            </a:r>
            <a:r>
              <a:rPr lang="en-US" dirty="0" err="1"/>
              <a:t>syria</a:t>
            </a:r>
            <a:r>
              <a:rPr lang="en-US" dirty="0"/>
              <a:t>-and-chemical-weapons.</a:t>
            </a:r>
          </a:p>
          <a:p>
            <a:r>
              <a:rPr lang="en-US" dirty="0"/>
              <a:t>9 Admiral James “Sandy”, </a:t>
            </a:r>
            <a:r>
              <a:rPr lang="en-US" dirty="0" err="1"/>
              <a:t>Winnefeld</a:t>
            </a:r>
            <a:r>
              <a:rPr lang="en-US" dirty="0"/>
              <a:t> Jr., “President Trump Draws His</a:t>
            </a:r>
          </a:p>
          <a:p>
            <a:r>
              <a:rPr lang="en-US" dirty="0"/>
              <a:t>Red Line,” The Hill, January 9, 2020, https://thehill.com/opinion/nationalsecurity/</a:t>
            </a:r>
          </a:p>
          <a:p>
            <a:r>
              <a:rPr lang="en-US" dirty="0"/>
              <a:t>477469-president-trump-draws-a-red-line/.</a:t>
            </a:r>
          </a:p>
          <a:p>
            <a:r>
              <a:rPr lang="en-US" dirty="0"/>
              <a:t>10 “</a:t>
            </a:r>
            <a:r>
              <a:rPr lang="en-US" dirty="0" err="1"/>
              <a:t>Doocy</a:t>
            </a:r>
            <a:r>
              <a:rPr lang="en-US" dirty="0"/>
              <a:t> reveals President Biden’s ‘red line,’”, Fox News Business,</a:t>
            </a:r>
          </a:p>
          <a:p>
            <a:r>
              <a:rPr lang="en-US" dirty="0"/>
              <a:t>YouTube, March 14, 2022, https://www.youtube.com/watch?v=jyA7kJ_Z1rU.</a:t>
            </a:r>
          </a:p>
          <a:p>
            <a:r>
              <a:rPr lang="en-US" dirty="0"/>
              <a:t>11 Swanson, Twenty Dictators, op. cit.</a:t>
            </a:r>
          </a:p>
          <a:p>
            <a:r>
              <a:rPr lang="en-US" dirty="0"/>
              <a:t>12 “Press Release: At the OAS, Kerry Urges Region to Strengthen</a:t>
            </a:r>
          </a:p>
          <a:p>
            <a:r>
              <a:rPr lang="en-US" dirty="0"/>
              <a:t>Democracies, Invest in Education, and Combat Climate Change,” OAS,</a:t>
            </a:r>
          </a:p>
          <a:p>
            <a:r>
              <a:rPr lang="en-US" dirty="0"/>
              <a:t>November 18, 2013, http://www.oas.org/en/media_center/press_release.</a:t>
            </a:r>
          </a:p>
          <a:p>
            <a:r>
              <a:rPr lang="en-US" dirty="0" err="1"/>
              <a:t>asp?sCodigo</a:t>
            </a:r>
            <a:r>
              <a:rPr lang="en-US" dirty="0"/>
              <a:t>=E-441/13.</a:t>
            </a:r>
          </a:p>
        </p:txBody>
      </p:sp>
    </p:spTree>
    <p:extLst>
      <p:ext uri="{BB962C8B-B14F-4D97-AF65-F5344CB8AC3E}">
        <p14:creationId xmlns:p14="http://schemas.microsoft.com/office/powerpoint/2010/main" val="31073550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13 “Kerry declares the end of the Monroe Doctrine era,” Al Jazeera America,</a:t>
            </a:r>
          </a:p>
          <a:p>
            <a:r>
              <a:rPr lang="en-US" dirty="0"/>
              <a:t>November 18, 2013, http://america.aljazeera.com/articles/2013/11/18/kerrydeclares-</a:t>
            </a:r>
          </a:p>
          <a:p>
            <a:r>
              <a:rPr lang="en-US" dirty="0"/>
              <a:t>theendofthemonroedoctrine.html</a:t>
            </a:r>
          </a:p>
          <a:p>
            <a:r>
              <a:rPr lang="en-US" dirty="0"/>
              <a:t>14 David Swanson, “U.S. Wars and Hostile Actions,” Let’s Try Democracy:</a:t>
            </a:r>
          </a:p>
          <a:p>
            <a:r>
              <a:rPr lang="en-US" dirty="0"/>
              <a:t>DavidSwanson.org, January 8, 2023, https://davidswanson.org/warlist/.</a:t>
            </a:r>
          </a:p>
          <a:p>
            <a:r>
              <a:rPr lang="en-US" dirty="0"/>
              <a:t>15 Kerry J. Byrne, “On this day in history, December 2, 1823, President</a:t>
            </a:r>
          </a:p>
          <a:p>
            <a:r>
              <a:rPr lang="en-US" dirty="0"/>
              <a:t>Monroe touts doctrine defending Western Hemisphere,” Fox News, December</a:t>
            </a:r>
          </a:p>
          <a:p>
            <a:r>
              <a:rPr lang="en-US" dirty="0"/>
              <a:t>2, 2022, https://www.foxnews.com/lifestyle/this-day-history-dec-2-1823-</a:t>
            </a:r>
          </a:p>
          <a:p>
            <a:r>
              <a:rPr lang="en-US" dirty="0"/>
              <a:t>president-</a:t>
            </a:r>
            <a:r>
              <a:rPr lang="en-US" dirty="0" err="1"/>
              <a:t>monroe</a:t>
            </a:r>
            <a:r>
              <a:rPr lang="en-US" dirty="0"/>
              <a:t>-touts-doctrine-western-hemisphere.</a:t>
            </a:r>
          </a:p>
          <a:p>
            <a:r>
              <a:rPr lang="en-US" dirty="0"/>
              <a:t>16 Robert O’Brien, “White House has to ‘</a:t>
            </a:r>
            <a:r>
              <a:rPr lang="en-US" dirty="0" err="1"/>
              <a:t>reinvoke</a:t>
            </a:r>
            <a:r>
              <a:rPr lang="en-US" dirty="0"/>
              <a:t>’ the Monroe Doctrine,”</a:t>
            </a:r>
          </a:p>
          <a:p>
            <a:r>
              <a:rPr lang="en-US" dirty="0"/>
              <a:t>Fox News, July 4, 2021, https://www.foxnews.com/video/6263671841001.</a:t>
            </a:r>
          </a:p>
          <a:p>
            <a:r>
              <a:rPr lang="en-US" dirty="0"/>
              <a:t>17 Robert </a:t>
            </a:r>
            <a:r>
              <a:rPr lang="en-US" dirty="0" err="1"/>
              <a:t>Catenacci</a:t>
            </a:r>
            <a:r>
              <a:rPr lang="en-US" dirty="0"/>
              <a:t>, “GOP Lawmakers blast Biden for turning to</a:t>
            </a:r>
          </a:p>
          <a:p>
            <a:r>
              <a:rPr lang="en-US" dirty="0"/>
              <a:t>Venezuelan dictator for oil while curbing domestic production,” Fox Business,</a:t>
            </a:r>
          </a:p>
          <a:p>
            <a:r>
              <a:rPr lang="en-US" dirty="0"/>
              <a:t>November 29, 2022, https://www.foxbusiness.com/politics/gop-lawmakersblast-</a:t>
            </a:r>
          </a:p>
          <a:p>
            <a:r>
              <a:rPr lang="en-US" dirty="0"/>
              <a:t>biden-turning-venezuelan-dictator-oil-while-curbing-domestic-production.</a:t>
            </a:r>
          </a:p>
          <a:p>
            <a:r>
              <a:rPr lang="en-US" dirty="0"/>
              <a:t>18 A.L., “What is the Monroe Doctrine?” The Economist,” February 12,</a:t>
            </a:r>
          </a:p>
          <a:p>
            <a:r>
              <a:rPr lang="en-US" dirty="0"/>
              <a:t>2019, https://www.economist.com/the-economist-explains/2019/02/12/whatis-</a:t>
            </a:r>
          </a:p>
          <a:p>
            <a:r>
              <a:rPr lang="en-US" dirty="0"/>
              <a:t>the-</a:t>
            </a:r>
            <a:r>
              <a:rPr lang="en-US" dirty="0" err="1"/>
              <a:t>monroe</a:t>
            </a:r>
            <a:r>
              <a:rPr lang="en-US" dirty="0"/>
              <a:t>-doctrine</a:t>
            </a:r>
            <a:r>
              <a:rPr lang="en-US" dirty="0" smtClean="0"/>
              <a:t>.</a:t>
            </a:r>
            <a:endParaRPr lang="en-US" dirty="0"/>
          </a:p>
        </p:txBody>
      </p:sp>
    </p:spTree>
    <p:extLst>
      <p:ext uri="{BB962C8B-B14F-4D97-AF65-F5344CB8AC3E}">
        <p14:creationId xmlns:p14="http://schemas.microsoft.com/office/powerpoint/2010/main" val="2511458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19 </a:t>
            </a:r>
            <a:r>
              <a:rPr lang="en-US" dirty="0"/>
              <a:t>Adam Taylor, “What is the Monroe Doctrine? John Bolton’s justification</a:t>
            </a:r>
          </a:p>
          <a:p>
            <a:r>
              <a:rPr lang="en-US" dirty="0"/>
              <a:t>for Trump’s push against </a:t>
            </a:r>
            <a:r>
              <a:rPr lang="en-US" dirty="0" err="1"/>
              <a:t>Maduro</a:t>
            </a:r>
            <a:r>
              <a:rPr lang="en-US" dirty="0"/>
              <a:t>,” The Washington Post, March 4, 2019, https://</a:t>
            </a:r>
          </a:p>
          <a:p>
            <a:r>
              <a:rPr lang="en-US" dirty="0"/>
              <a:t>www.washingtonpost.com/world/2019/03/04/what-is-monroe-doctrine-johnboltons-</a:t>
            </a:r>
          </a:p>
          <a:p>
            <a:r>
              <a:rPr lang="en-US" dirty="0"/>
              <a:t>justification-trumps-push-against-</a:t>
            </a:r>
            <a:r>
              <a:rPr lang="en-US" dirty="0" err="1"/>
              <a:t>maduro</a:t>
            </a:r>
            <a:r>
              <a:rPr lang="en-US" dirty="0"/>
              <a:t>/.</a:t>
            </a:r>
          </a:p>
          <a:p>
            <a:r>
              <a:rPr lang="en-US" dirty="0"/>
              <a:t>20 </a:t>
            </a:r>
            <a:r>
              <a:rPr lang="en-US" dirty="0" err="1"/>
              <a:t>Gautham</a:t>
            </a:r>
            <a:r>
              <a:rPr lang="en-US" dirty="0"/>
              <a:t> </a:t>
            </a:r>
            <a:r>
              <a:rPr lang="en-US" dirty="0" err="1"/>
              <a:t>Balaji</a:t>
            </a:r>
            <a:r>
              <a:rPr lang="en-US" dirty="0"/>
              <a:t>, “Ukraine-Russia War: How Putin is using US’s Monroe</a:t>
            </a:r>
          </a:p>
          <a:p>
            <a:r>
              <a:rPr lang="en-US" dirty="0"/>
              <a:t>Doctrine against </a:t>
            </a:r>
            <a:r>
              <a:rPr lang="en-US" dirty="0" err="1"/>
              <a:t>Nato</a:t>
            </a:r>
            <a:r>
              <a:rPr lang="en-US" dirty="0"/>
              <a:t>,” India Today, February 24, 2022, https://www.indiatoday.</a:t>
            </a:r>
          </a:p>
          <a:p>
            <a:r>
              <a:rPr lang="en-US" dirty="0"/>
              <a:t>in/world/story/ukraine-russia-war-how-putin-is-using-us-s-monroe-doctrineagainst-</a:t>
            </a:r>
          </a:p>
          <a:p>
            <a:r>
              <a:rPr lang="en-US" dirty="0"/>
              <a:t>nato-1917135-2022-02-24.</a:t>
            </a:r>
          </a:p>
          <a:p>
            <a:r>
              <a:rPr lang="en-US" dirty="0"/>
              <a:t>21 Chen </a:t>
            </a:r>
            <a:r>
              <a:rPr lang="en-US" dirty="0" err="1"/>
              <a:t>Qingqing</a:t>
            </a:r>
            <a:r>
              <a:rPr lang="en-US" dirty="0"/>
              <a:t> and </a:t>
            </a:r>
            <a:r>
              <a:rPr lang="en-US" dirty="0" err="1"/>
              <a:t>Xu</a:t>
            </a:r>
            <a:r>
              <a:rPr lang="en-US" dirty="0"/>
              <a:t> </a:t>
            </a:r>
            <a:r>
              <a:rPr lang="en-US" dirty="0" err="1"/>
              <a:t>Yelu</a:t>
            </a:r>
            <a:r>
              <a:rPr lang="en-US" dirty="0"/>
              <a:t>, “</a:t>
            </a:r>
            <a:r>
              <a:rPr lang="en-US" dirty="0" err="1"/>
              <a:t>Lavrov</a:t>
            </a:r>
            <a:r>
              <a:rPr lang="en-US" dirty="0"/>
              <a:t> slams the US for global ‘Monroe</a:t>
            </a:r>
          </a:p>
          <a:p>
            <a:r>
              <a:rPr lang="en-US" dirty="0"/>
              <a:t>Doctrine’ amid escalating tensions over Ukraine crisis,” Global Times, September</a:t>
            </a:r>
          </a:p>
          <a:p>
            <a:r>
              <a:rPr lang="en-US" dirty="0"/>
              <a:t>26, 2022, https://www.globaltimes.cn/page/202209/1276075.shtml.</a:t>
            </a:r>
          </a:p>
          <a:p>
            <a:r>
              <a:rPr lang="en-US" dirty="0"/>
              <a:t>22 Tom </a:t>
            </a:r>
            <a:r>
              <a:rPr lang="en-US" dirty="0" err="1"/>
              <a:t>Latek</a:t>
            </a:r>
            <a:r>
              <a:rPr lang="en-US" dirty="0"/>
              <a:t>, “Changes approved for social studies curriculum,” The</a:t>
            </a:r>
          </a:p>
          <a:p>
            <a:r>
              <a:rPr lang="en-US" dirty="0"/>
              <a:t>Herald Ledger,” January 7, 2023, https://www.heraldledger.com/uncategorized/</a:t>
            </a:r>
          </a:p>
          <a:p>
            <a:r>
              <a:rPr lang="en-US" dirty="0"/>
              <a:t>changes-approved-for-social-studies-curriculum/article_9d75cfa2-4e1d-57d5-</a:t>
            </a:r>
          </a:p>
          <a:p>
            <a:r>
              <a:rPr lang="en-US" dirty="0"/>
              <a:t>a1c2-bb708d8997f1.html.</a:t>
            </a:r>
          </a:p>
          <a:p>
            <a:r>
              <a:rPr lang="en-US" dirty="0"/>
              <a:t>23 </a:t>
            </a:r>
            <a:r>
              <a:rPr lang="en-US" dirty="0" err="1"/>
              <a:t>Kiron</a:t>
            </a:r>
            <a:r>
              <a:rPr lang="en-US" dirty="0"/>
              <a:t> K. Skinner, Ph.D., “China Is Tightening Its Grip in America’s Back</a:t>
            </a:r>
          </a:p>
          <a:p>
            <a:r>
              <a:rPr lang="en-US" dirty="0"/>
              <a:t>Yard,” The Heritage Foundation,” November 28, 2022, https://www.heritage.</a:t>
            </a:r>
          </a:p>
        </p:txBody>
      </p:sp>
    </p:spTree>
    <p:extLst>
      <p:ext uri="{BB962C8B-B14F-4D97-AF65-F5344CB8AC3E}">
        <p14:creationId xmlns:p14="http://schemas.microsoft.com/office/powerpoint/2010/main" val="17087430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org/</a:t>
            </a:r>
            <a:r>
              <a:rPr lang="en-US" dirty="0" err="1"/>
              <a:t>asia</a:t>
            </a:r>
            <a:r>
              <a:rPr lang="en-US" dirty="0"/>
              <a:t>/commentary/china-tightening-its-grip-</a:t>
            </a:r>
            <a:r>
              <a:rPr lang="en-US" dirty="0" err="1"/>
              <a:t>americas</a:t>
            </a:r>
            <a:r>
              <a:rPr lang="en-US" dirty="0"/>
              <a:t>-backyard.</a:t>
            </a:r>
          </a:p>
          <a:p>
            <a:r>
              <a:rPr lang="en-US" dirty="0"/>
              <a:t>24 James </a:t>
            </a:r>
            <a:r>
              <a:rPr lang="en-US" dirty="0" err="1"/>
              <a:t>Carden</a:t>
            </a:r>
            <a:r>
              <a:rPr lang="en-US" dirty="0"/>
              <a:t>, “Writing the Ukraine War History, As It Happens,”</a:t>
            </a:r>
          </a:p>
          <a:p>
            <a:r>
              <a:rPr lang="en-US" dirty="0"/>
              <a:t>Responsible Statecraft, November 30, 2022, https://responsiblestatecraft.</a:t>
            </a:r>
          </a:p>
          <a:p>
            <a:r>
              <a:rPr lang="en-US" dirty="0"/>
              <a:t>org/2022/11/30/writing-the-</a:t>
            </a:r>
            <a:r>
              <a:rPr lang="en-US" dirty="0" err="1"/>
              <a:t>ukraine</a:t>
            </a:r>
            <a:r>
              <a:rPr lang="en-US" dirty="0"/>
              <a:t>-war-history-as-it-happens/.</a:t>
            </a:r>
          </a:p>
          <a:p>
            <a:r>
              <a:rPr lang="en-US" dirty="0"/>
              <a:t>25 Ellen Taylor, “A voice of sanity in the Ukraine war,” New Age: Opinion,</a:t>
            </a:r>
          </a:p>
          <a:p>
            <a:r>
              <a:rPr lang="en-US" dirty="0"/>
              <a:t>December 2, 2022, https://www.newagebd.net/article/188001/a-voice-ofsanity-</a:t>
            </a:r>
          </a:p>
          <a:p>
            <a:r>
              <a:rPr lang="en-US" dirty="0"/>
              <a:t>in-</a:t>
            </a:r>
            <a:r>
              <a:rPr lang="en-US" dirty="0" err="1"/>
              <a:t>ukraine</a:t>
            </a:r>
            <a:r>
              <a:rPr lang="en-US" dirty="0"/>
              <a:t>-war.</a:t>
            </a:r>
          </a:p>
          <a:p>
            <a:r>
              <a:rPr lang="en-US" dirty="0"/>
              <a:t>26 Gretchen Murphy, Hemispheric Imaginings: The Monroe Doctrine and</a:t>
            </a:r>
          </a:p>
          <a:p>
            <a:r>
              <a:rPr lang="en-US" dirty="0"/>
              <a:t>Narratives of U.S Empire (New </a:t>
            </a:r>
            <a:r>
              <a:rPr lang="en-US" dirty="0" err="1"/>
              <a:t>Americanists</a:t>
            </a:r>
            <a:r>
              <a:rPr lang="en-US" dirty="0"/>
              <a:t>), (Durham, NC: Duke University</a:t>
            </a:r>
          </a:p>
          <a:p>
            <a:r>
              <a:rPr lang="en-US" dirty="0"/>
              <a:t>Press, 2005), vii.</a:t>
            </a:r>
          </a:p>
          <a:p>
            <a:r>
              <a:rPr lang="en-US" dirty="0"/>
              <a:t>27 Lucia Newman, “Trump revives Monroe Doctrine as warning to China</a:t>
            </a:r>
          </a:p>
          <a:p>
            <a:r>
              <a:rPr lang="en-US" dirty="0"/>
              <a:t>and Russia,” Al Jazeera: News: Donald Trump, June 19, 2019, https://www.</a:t>
            </a:r>
          </a:p>
          <a:p>
            <a:r>
              <a:rPr lang="en-US" dirty="0"/>
              <a:t>aljazeera.com/news/2019/6/19/trump-revives-</a:t>
            </a:r>
            <a:r>
              <a:rPr lang="en-US" dirty="0" err="1"/>
              <a:t>monroe</a:t>
            </a:r>
            <a:r>
              <a:rPr lang="en-US" dirty="0"/>
              <a:t>-doctrine-as-warning-</a:t>
            </a:r>
            <a:r>
              <a:rPr lang="en-US" dirty="0" err="1"/>
              <a:t>tochina</a:t>
            </a:r>
            <a:r>
              <a:rPr lang="en-US" dirty="0"/>
              <a:t>-</a:t>
            </a:r>
          </a:p>
          <a:p>
            <a:r>
              <a:rPr lang="en-US" dirty="0"/>
              <a:t>and-</a:t>
            </a:r>
            <a:r>
              <a:rPr lang="en-US" dirty="0" err="1"/>
              <a:t>russia</a:t>
            </a:r>
            <a:r>
              <a:rPr lang="en-US" dirty="0"/>
              <a:t>.</a:t>
            </a:r>
          </a:p>
          <a:p>
            <a:r>
              <a:rPr lang="en-US" dirty="0"/>
              <a:t>28 Adam Taylor, “What is the Monroe Doctrine?” The Washington Post,</a:t>
            </a:r>
          </a:p>
          <a:p>
            <a:r>
              <a:rPr lang="en-US" dirty="0"/>
              <a:t>March 4, 2019, https://www.washingtonpost.com/world/2019/03/04/what-ismonroe-</a:t>
            </a:r>
          </a:p>
          <a:p>
            <a:r>
              <a:rPr lang="en-US" dirty="0"/>
              <a:t>doctrine-john-</a:t>
            </a:r>
            <a:r>
              <a:rPr lang="en-US" dirty="0" err="1"/>
              <a:t>boltons</a:t>
            </a:r>
            <a:r>
              <a:rPr lang="en-US" dirty="0"/>
              <a:t>-justification-trumps-push-against-</a:t>
            </a:r>
            <a:r>
              <a:rPr lang="en-US" dirty="0" err="1"/>
              <a:t>maduro</a:t>
            </a:r>
            <a:r>
              <a:rPr lang="en-US" dirty="0"/>
              <a:t>/.</a:t>
            </a:r>
          </a:p>
          <a:p>
            <a:r>
              <a:rPr lang="en-US" dirty="0"/>
              <a:t>29 Ibid</a:t>
            </a:r>
            <a:r>
              <a:rPr lang="en-US" dirty="0" smtClean="0"/>
              <a:t>.</a:t>
            </a:r>
            <a:endParaRPr lang="en-US" dirty="0"/>
          </a:p>
        </p:txBody>
      </p:sp>
    </p:spTree>
    <p:extLst>
      <p:ext uri="{BB962C8B-B14F-4D97-AF65-F5344CB8AC3E}">
        <p14:creationId xmlns:p14="http://schemas.microsoft.com/office/powerpoint/2010/main" val="39755650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30 </a:t>
            </a:r>
            <a:r>
              <a:rPr lang="en-US" dirty="0"/>
              <a:t>Vijay </a:t>
            </a:r>
            <a:r>
              <a:rPr lang="en-US" dirty="0" err="1"/>
              <a:t>Prashad</a:t>
            </a:r>
            <a:r>
              <a:rPr lang="en-US" dirty="0"/>
              <a:t>, “Africa Does Not Want to Be A Breeding Ground for</a:t>
            </a:r>
          </a:p>
          <a:p>
            <a:r>
              <a:rPr lang="en-US" dirty="0"/>
              <a:t>the New Cold War: The </a:t>
            </a:r>
            <a:r>
              <a:rPr lang="en-US" dirty="0" err="1"/>
              <a:t>Fourty</a:t>
            </a:r>
            <a:r>
              <a:rPr lang="en-US" dirty="0"/>
              <a:t>-Forth Newsletter (2022),” The </a:t>
            </a:r>
            <a:r>
              <a:rPr lang="en-US" dirty="0" err="1"/>
              <a:t>Tricontinental</a:t>
            </a:r>
            <a:r>
              <a:rPr lang="en-US" dirty="0"/>
              <a:t>,</a:t>
            </a:r>
          </a:p>
          <a:p>
            <a:r>
              <a:rPr lang="en-US" dirty="0"/>
              <a:t>November 3, 2022, https://thetricontinental.org/newsletterissue/africa-newcold-</a:t>
            </a:r>
          </a:p>
          <a:p>
            <a:r>
              <a:rPr lang="en-US" dirty="0"/>
              <a:t>war/.</a:t>
            </a:r>
          </a:p>
          <a:p>
            <a:r>
              <a:rPr lang="en-US" dirty="0"/>
              <a:t>31 David Swanson, host, “Talk World Radio: Allison Lira on U.S. Efforts</a:t>
            </a:r>
          </a:p>
          <a:p>
            <a:r>
              <a:rPr lang="en-US" dirty="0"/>
              <a:t>Against Democracy in Honduras,” Talk World Radio: Let’s Try Democracy:</a:t>
            </a:r>
          </a:p>
          <a:p>
            <a:r>
              <a:rPr lang="en-US" dirty="0"/>
              <a:t>DavidSwanson.org, (podcast), December 3, 2022, https://davidswanson.org/</a:t>
            </a:r>
          </a:p>
          <a:p>
            <a:r>
              <a:rPr lang="en-US" dirty="0"/>
              <a:t>talk-world-radio-allison-lira-on-u-s-efforts-against-democracy-in-honduras/.</a:t>
            </a:r>
          </a:p>
          <a:p>
            <a:r>
              <a:rPr lang="en-US" dirty="0"/>
              <a:t>32 Jay Sexton, The Monroe Doctrine: Empire and Nation in 19th Century</a:t>
            </a:r>
          </a:p>
          <a:p>
            <a:r>
              <a:rPr lang="en-US" dirty="0"/>
              <a:t>America, (New York, NY: Hill and Wang, 2012), 67.</a:t>
            </a:r>
          </a:p>
          <a:p>
            <a:r>
              <a:rPr lang="en-US" dirty="0"/>
              <a:t>33 Ibid., 121.</a:t>
            </a:r>
          </a:p>
          <a:p>
            <a:r>
              <a:rPr lang="en-US" dirty="0"/>
              <a:t>34 Patrick Greenfield and Phoebe Weston, “Cop15: Historic deal stuck to</a:t>
            </a:r>
          </a:p>
          <a:p>
            <a:r>
              <a:rPr lang="en-US" dirty="0"/>
              <a:t>halt biodiversity loss by 2030”, The Guardian, December 19, 2022, https://www.</a:t>
            </a:r>
          </a:p>
          <a:p>
            <a:r>
              <a:rPr lang="en-US" dirty="0"/>
              <a:t>theguardian.com/environment/2022/</a:t>
            </a:r>
            <a:r>
              <a:rPr lang="en-US" dirty="0" err="1"/>
              <a:t>dec</a:t>
            </a:r>
            <a:r>
              <a:rPr lang="en-US" dirty="0"/>
              <a:t>/19/cop15-historic-deal-signed-tohalt-</a:t>
            </a:r>
          </a:p>
          <a:p>
            <a:r>
              <a:rPr lang="en-US" dirty="0"/>
              <a:t>biodiversity-loss-by-2030-aoe.</a:t>
            </a:r>
          </a:p>
          <a:p>
            <a:r>
              <a:rPr lang="en-US" dirty="0"/>
              <a:t>35 H.W. Brands, “Presidential Doctrines: An Introduction,” JSTOR, January</a:t>
            </a:r>
          </a:p>
          <a:p>
            <a:r>
              <a:rPr lang="en-US" dirty="0"/>
              <a:t>8, 2023, https://www.jstor.org/stable/27552741?read-now=1&amp;oauth_data=eyJl</a:t>
            </a:r>
          </a:p>
        </p:txBody>
      </p:sp>
    </p:spTree>
    <p:extLst>
      <p:ext uri="{BB962C8B-B14F-4D97-AF65-F5344CB8AC3E}">
        <p14:creationId xmlns:p14="http://schemas.microsoft.com/office/powerpoint/2010/main" val="32464066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bWFpbCI6ImRhdmlkY25zd2Fuc29uQGdtYWlsLmNvbSIsImluc3RpdHV0aW9uSW</a:t>
            </a:r>
          </a:p>
          <a:p>
            <a:r>
              <a:rPr lang="en-US" dirty="0"/>
              <a:t>RzIjpbXX0&amp;seq=2#page_scan_tab_contents.</a:t>
            </a:r>
          </a:p>
          <a:p>
            <a:r>
              <a:rPr lang="en-US" dirty="0"/>
              <a:t>36 “United States presidential doctrines,” Wikipedia, January 8, 2023,</a:t>
            </a:r>
          </a:p>
          <a:p>
            <a:r>
              <a:rPr lang="en-US" dirty="0"/>
              <a:t>https://en.wikipedia.org/wiki/United_States_presidential_doctrines.</a:t>
            </a:r>
          </a:p>
          <a:p>
            <a:r>
              <a:rPr lang="en-US" dirty="0"/>
              <a:t>37 HNN Staff, “How Many Presidential Doctrines Have There Been?,”</a:t>
            </a:r>
          </a:p>
          <a:p>
            <a:r>
              <a:rPr lang="en-US" dirty="0"/>
              <a:t>Columbia College of Arts and Sciences: History News Network, January 8, 2023,</a:t>
            </a:r>
          </a:p>
          <a:p>
            <a:r>
              <a:rPr lang="en-US" dirty="0"/>
              <a:t>https://historynewsnetwork.org/article/377.</a:t>
            </a:r>
          </a:p>
          <a:p>
            <a:r>
              <a:rPr lang="en-US" dirty="0"/>
              <a:t>38 Marc J. </a:t>
            </a:r>
            <a:r>
              <a:rPr lang="en-US" dirty="0" err="1"/>
              <a:t>Selverstone</a:t>
            </a:r>
            <a:r>
              <a:rPr lang="en-US" dirty="0"/>
              <a:t>, “Doctrines,” American Foreign Relations, January</a:t>
            </a:r>
          </a:p>
          <a:p>
            <a:r>
              <a:rPr lang="en-US" dirty="0"/>
              <a:t>8, 2023, https://www.americanforeignrelations.com/A-D/Doctrines.html.</a:t>
            </a:r>
          </a:p>
          <a:p>
            <a:r>
              <a:rPr lang="en-US" dirty="0"/>
              <a:t>39 David Swanson, “Alternatives for the George Rogers Clark Monument at</a:t>
            </a:r>
          </a:p>
          <a:p>
            <a:r>
              <a:rPr lang="en-US" dirty="0"/>
              <a:t>the University of Virginia,” Let’s Try Democracy: DavidSwanson.org, July 1, 2019,</a:t>
            </a:r>
          </a:p>
          <a:p>
            <a:r>
              <a:rPr lang="en-US" dirty="0"/>
              <a:t>https://davidswanson.org/grc/.</a:t>
            </a:r>
          </a:p>
          <a:p>
            <a:r>
              <a:rPr lang="en-US" dirty="0"/>
              <a:t>40 </a:t>
            </a:r>
            <a:r>
              <a:rPr lang="en-US" dirty="0" err="1"/>
              <a:t>Ostler</a:t>
            </a:r>
            <a:r>
              <a:rPr lang="en-US" dirty="0"/>
              <a:t>, op. cit.</a:t>
            </a:r>
          </a:p>
          <a:p>
            <a:r>
              <a:rPr lang="en-US" dirty="0"/>
              <a:t>41 Murphy, op. cit. 42.</a:t>
            </a:r>
          </a:p>
          <a:p>
            <a:r>
              <a:rPr lang="en-US" dirty="0"/>
              <a:t>42 </a:t>
            </a:r>
            <a:r>
              <a:rPr lang="en-US" dirty="0" err="1"/>
              <a:t>Ostler</a:t>
            </a:r>
            <a:r>
              <a:rPr lang="en-US" dirty="0"/>
              <a:t>, op. cit.</a:t>
            </a:r>
          </a:p>
          <a:p>
            <a:r>
              <a:rPr lang="en-US" dirty="0"/>
              <a:t>43 Roxanne Dunbar-Ortiz, An indigenous People’s History of the United</a:t>
            </a:r>
          </a:p>
          <a:p>
            <a:r>
              <a:rPr lang="en-US" dirty="0"/>
              <a:t>States (</a:t>
            </a:r>
            <a:r>
              <a:rPr lang="en-US" dirty="0" err="1"/>
              <a:t>Revisioning</a:t>
            </a:r>
            <a:r>
              <a:rPr lang="en-US" dirty="0"/>
              <a:t> History), (Boston, MA: Beacon Press, 2015), 102</a:t>
            </a:r>
            <a:r>
              <a:rPr lang="en-US" dirty="0" smtClean="0"/>
              <a:t>.</a:t>
            </a:r>
            <a:endParaRPr lang="en-US" dirty="0"/>
          </a:p>
        </p:txBody>
      </p:sp>
    </p:spTree>
    <p:extLst>
      <p:ext uri="{BB962C8B-B14F-4D97-AF65-F5344CB8AC3E}">
        <p14:creationId xmlns:p14="http://schemas.microsoft.com/office/powerpoint/2010/main" val="11301961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44 </a:t>
            </a:r>
            <a:r>
              <a:rPr lang="en-US" dirty="0"/>
              <a:t>David J. </a:t>
            </a:r>
            <a:r>
              <a:rPr lang="en-US" dirty="0" err="1"/>
              <a:t>Toscano</a:t>
            </a:r>
            <a:r>
              <a:rPr lang="en-US" dirty="0"/>
              <a:t>, Gene Sharp, et al, eds., Resistance, Politics, and the</a:t>
            </a:r>
          </a:p>
          <a:p>
            <a:r>
              <a:rPr lang="en-US" dirty="0"/>
              <a:t>American Struggle for Independence, 1765-1775, (Lynne </a:t>
            </a:r>
            <a:r>
              <a:rPr lang="en-US" dirty="0" err="1"/>
              <a:t>Rienner</a:t>
            </a:r>
            <a:r>
              <a:rPr lang="en-US" dirty="0"/>
              <a:t>, 1986).</a:t>
            </a:r>
          </a:p>
          <a:p>
            <a:r>
              <a:rPr lang="en-US" dirty="0"/>
              <a:t>45 Howard </a:t>
            </a:r>
            <a:r>
              <a:rPr lang="en-US" dirty="0" err="1"/>
              <a:t>Zinn</a:t>
            </a:r>
            <a:r>
              <a:rPr lang="en-US" dirty="0"/>
              <a:t>, A People’s History of the United States, (Harper Perennial</a:t>
            </a:r>
          </a:p>
          <a:p>
            <a:r>
              <a:rPr lang="en-US" dirty="0"/>
              <a:t>Modern Classics, 2005).</a:t>
            </a:r>
          </a:p>
          <a:p>
            <a:r>
              <a:rPr lang="en-US" dirty="0"/>
              <a:t>46 David Swanson, host, “Talk Nation Radio: Robert </a:t>
            </a:r>
            <a:r>
              <a:rPr lang="en-US" dirty="0" err="1"/>
              <a:t>Fantina</a:t>
            </a:r>
            <a:r>
              <a:rPr lang="en-US" dirty="0"/>
              <a:t> on War and</a:t>
            </a:r>
          </a:p>
          <a:p>
            <a:r>
              <a:rPr lang="en-US" dirty="0"/>
              <a:t>the Bravery of Deserters,” Talk World Radio: Let’s Try Democracy: </a:t>
            </a:r>
            <a:r>
              <a:rPr lang="en-US" dirty="0" err="1"/>
              <a:t>DavidSwanson</a:t>
            </a:r>
            <a:r>
              <a:rPr lang="en-US" dirty="0"/>
              <a:t>.</a:t>
            </a:r>
          </a:p>
          <a:p>
            <a:r>
              <a:rPr lang="en-US" dirty="0"/>
              <a:t>org, (podcast), March 13, 2013, https://davidswanson.org/talk-nation-radiorobert-</a:t>
            </a:r>
          </a:p>
          <a:p>
            <a:r>
              <a:rPr lang="en-US" dirty="0"/>
              <a:t>fantina-on-war-and-the-bravery-of-deserters-2/.</a:t>
            </a:r>
          </a:p>
          <a:p>
            <a:r>
              <a:rPr lang="en-US" dirty="0"/>
              <a:t>47 Ray Raphael, Founding Myths that Hide Our Patriotic Past, (New York,</a:t>
            </a:r>
          </a:p>
          <a:p>
            <a:r>
              <a:rPr lang="en-US" dirty="0"/>
              <a:t>NY: The New Press, 2014).</a:t>
            </a:r>
          </a:p>
          <a:p>
            <a:r>
              <a:rPr lang="en-US" dirty="0"/>
              <a:t>48 David Swanson, host, “King George Was More Democratic Than</a:t>
            </a:r>
          </a:p>
          <a:p>
            <a:r>
              <a:rPr lang="en-US" dirty="0"/>
              <a:t>American Revolutionaries,” Let’s Try Democracy: DavidSwanson.org, October</a:t>
            </a:r>
          </a:p>
          <a:p>
            <a:r>
              <a:rPr lang="en-US" dirty="0"/>
              <a:t>22, 2021, https://davidswanson.org/king-george-was-more-democratic-thanamerican-</a:t>
            </a:r>
          </a:p>
          <a:p>
            <a:r>
              <a:rPr lang="en-US" dirty="0"/>
              <a:t>revolutionaries/.</a:t>
            </a:r>
          </a:p>
          <a:p>
            <a:r>
              <a:rPr lang="en-US" dirty="0"/>
              <a:t>49 Ibid.</a:t>
            </a:r>
          </a:p>
          <a:p>
            <a:r>
              <a:rPr lang="en-US" dirty="0"/>
              <a:t>50 Charles </a:t>
            </a:r>
            <a:r>
              <a:rPr lang="en-US" dirty="0" err="1"/>
              <a:t>Dolgas</a:t>
            </a:r>
            <a:r>
              <a:rPr lang="en-US" dirty="0"/>
              <a:t>, “Center for Government Contracting Wins Over $1</a:t>
            </a:r>
          </a:p>
          <a:p>
            <a:r>
              <a:rPr lang="en-US" dirty="0"/>
              <a:t>Million for Defense Finance Studies,” George Mason University: News, June 22,</a:t>
            </a:r>
          </a:p>
          <a:p>
            <a:r>
              <a:rPr lang="en-US" dirty="0"/>
              <a:t>2021, https://www.gmu.edu/news/2021-12/center-government-contracting</a:t>
            </a:r>
          </a:p>
        </p:txBody>
      </p:sp>
    </p:spTree>
    <p:extLst>
      <p:ext uri="{BB962C8B-B14F-4D97-AF65-F5344CB8AC3E}">
        <p14:creationId xmlns:p14="http://schemas.microsoft.com/office/powerpoint/2010/main" val="18563946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wins-over-1-million-defense-finance-studies.</a:t>
            </a:r>
          </a:p>
          <a:p>
            <a:r>
              <a:rPr lang="en-US" dirty="0"/>
              <a:t>51 Gary Hart, James Monroe: The American Presidents Series: The 5th</a:t>
            </a:r>
          </a:p>
          <a:p>
            <a:r>
              <a:rPr lang="en-US" dirty="0"/>
              <a:t>President 1817-1825, (New York, NY: Times Books, 2005), 36.</a:t>
            </a:r>
          </a:p>
          <a:p>
            <a:r>
              <a:rPr lang="en-US" dirty="0"/>
              <a:t>52 Tim McGrath, James Monroe: A Life, (New York, NY: Dutton, 2020), 298.</a:t>
            </a:r>
          </a:p>
          <a:p>
            <a:r>
              <a:rPr lang="en-US" dirty="0"/>
              <a:t>53 Ibid., 300.</a:t>
            </a:r>
          </a:p>
          <a:p>
            <a:r>
              <a:rPr lang="en-US" dirty="0"/>
              <a:t>54 Ibid., 300-303.</a:t>
            </a:r>
          </a:p>
          <a:p>
            <a:r>
              <a:rPr lang="en-US" dirty="0"/>
              <a:t>55 Caitlin Gibson, “New research aims to connect Loudoun slaves to</a:t>
            </a:r>
          </a:p>
          <a:p>
            <a:r>
              <a:rPr lang="en-US" dirty="0"/>
              <a:t>modern-day descendants,” The Washington Post,” February 22, 2012, https://</a:t>
            </a:r>
          </a:p>
          <a:p>
            <a:r>
              <a:rPr lang="en-US" dirty="0"/>
              <a:t>www.washingtonpost.com/local/new-research-aims-to-connect-loudounslaves-</a:t>
            </a:r>
          </a:p>
          <a:p>
            <a:r>
              <a:rPr lang="en-US" dirty="0"/>
              <a:t>to-modern-day-descendants/2012/02/21/gIQApJcsTR_story.html.</a:t>
            </a:r>
          </a:p>
          <a:p>
            <a:r>
              <a:rPr lang="en-US" dirty="0"/>
              <a:t>56 Margaret Kimberly, </a:t>
            </a:r>
            <a:r>
              <a:rPr lang="en-US" dirty="0" err="1"/>
              <a:t>Prejudential</a:t>
            </a:r>
            <a:r>
              <a:rPr lang="en-US" dirty="0"/>
              <a:t>: Black America and the Presidents</a:t>
            </a:r>
          </a:p>
          <a:p>
            <a:r>
              <a:rPr lang="en-US" dirty="0"/>
              <a:t>(Truth to Power), (Hanover, NH: </a:t>
            </a:r>
            <a:r>
              <a:rPr lang="en-US" dirty="0" err="1"/>
              <a:t>Steerforth</a:t>
            </a:r>
            <a:r>
              <a:rPr lang="en-US" dirty="0"/>
              <a:t> Press, 2020).</a:t>
            </a:r>
          </a:p>
          <a:p>
            <a:r>
              <a:rPr lang="en-US" dirty="0"/>
              <a:t>57 “Virginia Slaves Freed after 1782,” freeafricanamericans.com, January</a:t>
            </a:r>
          </a:p>
          <a:p>
            <a:r>
              <a:rPr lang="en-US" dirty="0"/>
              <a:t>8, 2023, https://www.freeafricanamericans.com/virginiafreeafter1782.htm.</a:t>
            </a:r>
          </a:p>
          <a:p>
            <a:r>
              <a:rPr lang="en-US" dirty="0"/>
              <a:t>58 Stewart, David, “Burr on James Monroe,” David O. Stewart, Author and</a:t>
            </a:r>
          </a:p>
          <a:p>
            <a:r>
              <a:rPr lang="en-US" dirty="0"/>
              <a:t>Speaker, December 19. 2009, https://davidostewart.com/2009/12/19/burr_on_</a:t>
            </a:r>
          </a:p>
          <a:p>
            <a:r>
              <a:rPr lang="en-US" dirty="0" err="1"/>
              <a:t>james_monroe</a:t>
            </a:r>
            <a:r>
              <a:rPr lang="en-US" dirty="0"/>
              <a:t>/.</a:t>
            </a:r>
          </a:p>
          <a:p>
            <a:r>
              <a:rPr lang="en-US" dirty="0"/>
              <a:t>59 Hart, op. cit., 148</a:t>
            </a:r>
            <a:r>
              <a:rPr lang="en-US" dirty="0" smtClean="0"/>
              <a:t>.</a:t>
            </a:r>
            <a:endParaRPr lang="en-US" dirty="0"/>
          </a:p>
        </p:txBody>
      </p:sp>
    </p:spTree>
    <p:extLst>
      <p:ext uri="{BB962C8B-B14F-4D97-AF65-F5344CB8AC3E}">
        <p14:creationId xmlns:p14="http://schemas.microsoft.com/office/powerpoint/2010/main" val="14505061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60 </a:t>
            </a:r>
            <a:r>
              <a:rPr lang="en-US" dirty="0"/>
              <a:t>Swanson, “U.S. Wars and Hostile Actions;” op. cit.</a:t>
            </a:r>
          </a:p>
          <a:p>
            <a:r>
              <a:rPr lang="en-US" dirty="0"/>
              <a:t>David Vine, The United States of War: A Global History of America’s Endless</a:t>
            </a:r>
          </a:p>
          <a:p>
            <a:r>
              <a:rPr lang="en-US" dirty="0"/>
              <a:t>Conflicts from Columbus to the Islamic State, (Volume 48) (California Series in</a:t>
            </a:r>
          </a:p>
          <a:p>
            <a:r>
              <a:rPr lang="en-US" dirty="0"/>
              <a:t>Public Anthropology), (Oakland, CA: University of California Press, 2020);</a:t>
            </a:r>
          </a:p>
          <a:p>
            <a:r>
              <a:rPr lang="en-US" dirty="0"/>
              <a:t>William </a:t>
            </a:r>
            <a:r>
              <a:rPr lang="en-US" dirty="0" err="1"/>
              <a:t>Appleman</a:t>
            </a:r>
            <a:r>
              <a:rPr lang="en-US" dirty="0"/>
              <a:t> Williams, Empire as a Way of Life: Essays on the Causes and</a:t>
            </a:r>
          </a:p>
          <a:p>
            <a:r>
              <a:rPr lang="en-US" dirty="0"/>
              <a:t>Character of America’s Present Predicament Along With a Few Thoughts About</a:t>
            </a:r>
          </a:p>
          <a:p>
            <a:r>
              <a:rPr lang="en-US" dirty="0"/>
              <a:t>an Alternative, (Oxford, England: Oxford University Press, 1980).</a:t>
            </a:r>
          </a:p>
          <a:p>
            <a:r>
              <a:rPr lang="en-US" dirty="0"/>
              <a:t>61 McGrath, op. cit., 475; Hart, op. cit. 79.</a:t>
            </a:r>
          </a:p>
          <a:p>
            <a:r>
              <a:rPr lang="en-US" dirty="0"/>
              <a:t>62 Hart, op. cit., 59.</a:t>
            </a:r>
          </a:p>
          <a:p>
            <a:r>
              <a:rPr lang="en-US" dirty="0"/>
              <a:t>63 Ibid., 100.</a:t>
            </a:r>
          </a:p>
          <a:p>
            <a:r>
              <a:rPr lang="en-US" dirty="0"/>
              <a:t>64 Sexton, op. cit., 61.</a:t>
            </a:r>
          </a:p>
          <a:p>
            <a:r>
              <a:rPr lang="en-US" dirty="0"/>
              <a:t>65 </a:t>
            </a:r>
            <a:r>
              <a:rPr lang="en-US" dirty="0" err="1"/>
              <a:t>Graeber</a:t>
            </a:r>
            <a:r>
              <a:rPr lang="en-US" dirty="0"/>
              <a:t> and </a:t>
            </a:r>
            <a:r>
              <a:rPr lang="en-US" dirty="0" err="1"/>
              <a:t>Wingrow</a:t>
            </a:r>
            <a:r>
              <a:rPr lang="en-US" dirty="0"/>
              <a:t>, op. cit.</a:t>
            </a:r>
          </a:p>
          <a:p>
            <a:r>
              <a:rPr lang="en-US" dirty="0"/>
              <a:t>66 Gregory </a:t>
            </a:r>
            <a:r>
              <a:rPr lang="en-US" dirty="0" err="1"/>
              <a:t>Rehmke</a:t>
            </a:r>
            <a:r>
              <a:rPr lang="en-US" dirty="0"/>
              <a:t>, “John Quincy Adams’ July 4 Speech,” Economic</a:t>
            </a:r>
          </a:p>
          <a:p>
            <a:r>
              <a:rPr lang="en-US" dirty="0"/>
              <a:t>Thinking, July 4, 2007, updated July 4, 2017, https://economicthinking.org/johnquincy-</a:t>
            </a:r>
          </a:p>
          <a:p>
            <a:r>
              <a:rPr lang="en-US" dirty="0"/>
              <a:t>adams-july-4-speec/.</a:t>
            </a:r>
          </a:p>
          <a:p>
            <a:r>
              <a:rPr lang="en-US" dirty="0"/>
              <a:t>67 Brian </a:t>
            </a:r>
            <a:r>
              <a:rPr lang="en-US" dirty="0" err="1"/>
              <a:t>Concannon</a:t>
            </a:r>
            <a:r>
              <a:rPr lang="en-US" dirty="0"/>
              <a:t>, Jr., and Mario Joseph, “</a:t>
            </a:r>
            <a:r>
              <a:rPr lang="en-US" dirty="0" err="1"/>
              <a:t>Solidaridad</a:t>
            </a:r>
            <a:r>
              <a:rPr lang="en-US" dirty="0"/>
              <a:t>?”, Counterpunch,</a:t>
            </a:r>
          </a:p>
          <a:p>
            <a:r>
              <a:rPr lang="en-US" dirty="0"/>
              <a:t>April 10, 2007, https://www.counterpunch.org/2007/04/10/solidaridad/.</a:t>
            </a:r>
          </a:p>
        </p:txBody>
      </p:sp>
    </p:spTree>
    <p:extLst>
      <p:ext uri="{BB962C8B-B14F-4D97-AF65-F5344CB8AC3E}">
        <p14:creationId xmlns:p14="http://schemas.microsoft.com/office/powerpoint/2010/main" val="29501323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68 McGrath, op. cit., 408.</a:t>
            </a:r>
          </a:p>
          <a:p>
            <a:r>
              <a:rPr lang="en-US" dirty="0"/>
              <a:t>69 Hart, op. cit., 114.</a:t>
            </a:r>
          </a:p>
          <a:p>
            <a:r>
              <a:rPr lang="en-US" dirty="0"/>
              <a:t>70 Ibid., 118.</a:t>
            </a:r>
          </a:p>
          <a:p>
            <a:r>
              <a:rPr lang="en-US" dirty="0"/>
              <a:t>71 Sexton, op. cit., 41.</a:t>
            </a:r>
          </a:p>
          <a:p>
            <a:r>
              <a:rPr lang="en-US" dirty="0"/>
              <a:t>72 Ibid., 11.</a:t>
            </a:r>
          </a:p>
          <a:p>
            <a:r>
              <a:rPr lang="en-US" dirty="0"/>
              <a:t>73 Hart, op. cit., 101.</a:t>
            </a:r>
          </a:p>
          <a:p>
            <a:r>
              <a:rPr lang="en-US" dirty="0"/>
              <a:t>74 Sexton, op. cit., 62.</a:t>
            </a:r>
          </a:p>
          <a:p>
            <a:r>
              <a:rPr lang="en-US" dirty="0"/>
              <a:t>75 Ibid., 63.</a:t>
            </a:r>
          </a:p>
          <a:p>
            <a:r>
              <a:rPr lang="en-US" dirty="0"/>
              <a:t>76 “Monroe Doctrine,” Wikipedia, https://en.wikipedia.org/wiki/Monroe_</a:t>
            </a:r>
          </a:p>
          <a:p>
            <a:r>
              <a:rPr lang="en-US" dirty="0"/>
              <a:t>Doctrine.</a:t>
            </a:r>
          </a:p>
          <a:p>
            <a:r>
              <a:rPr lang="en-US" dirty="0"/>
              <a:t>77 Sexton, op. cit., 68.</a:t>
            </a:r>
          </a:p>
          <a:p>
            <a:r>
              <a:rPr lang="en-US" dirty="0"/>
              <a:t>78 Ibid., 65.</a:t>
            </a:r>
          </a:p>
          <a:p>
            <a:r>
              <a:rPr lang="en-US" dirty="0"/>
              <a:t>79 Swanson, “US Wars and Hostile Actions,” op. cit.;</a:t>
            </a:r>
          </a:p>
          <a:p>
            <a:r>
              <a:rPr lang="en-US" dirty="0"/>
              <a:t>Vine, The United States of War, op. cit.;</a:t>
            </a:r>
          </a:p>
          <a:p>
            <a:r>
              <a:rPr lang="en-US" dirty="0"/>
              <a:t>Williams, Empire as a Way of Life, op. cit.</a:t>
            </a:r>
          </a:p>
          <a:p>
            <a:r>
              <a:rPr lang="en-US" dirty="0"/>
              <a:t>80 Karl Berman, Under the Big Stick, (</a:t>
            </a:r>
            <a:r>
              <a:rPr lang="en-US" dirty="0" err="1"/>
              <a:t>Compita</a:t>
            </a:r>
            <a:r>
              <a:rPr lang="en-US" dirty="0"/>
              <a:t> Pub, 1986), 7.</a:t>
            </a:r>
          </a:p>
          <a:p>
            <a:r>
              <a:rPr lang="en-US" dirty="0"/>
              <a:t>81 Ibid.</a:t>
            </a:r>
          </a:p>
          <a:p>
            <a:r>
              <a:rPr lang="en-US" dirty="0"/>
              <a:t>82 Sexton, op. cit</a:t>
            </a:r>
            <a:r>
              <a:rPr lang="en-US" dirty="0" smtClean="0"/>
              <a:t>.</a:t>
            </a:r>
            <a:endParaRPr lang="en-US" dirty="0"/>
          </a:p>
        </p:txBody>
      </p:sp>
    </p:spTree>
    <p:extLst>
      <p:ext uri="{BB962C8B-B14F-4D97-AF65-F5344CB8AC3E}">
        <p14:creationId xmlns:p14="http://schemas.microsoft.com/office/powerpoint/2010/main" val="274493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1447801"/>
            <a:ext cx="6580330" cy="370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5702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83 </a:t>
            </a:r>
            <a:r>
              <a:rPr lang="en-US" dirty="0"/>
              <a:t>Polk, James K., “State of the Union Address (1845), December 2, 1845,”</a:t>
            </a:r>
          </a:p>
          <a:p>
            <a:r>
              <a:rPr lang="en-US" dirty="0"/>
              <a:t>Teaching American History, https://teachingamericanhistory.org/document/</a:t>
            </a:r>
          </a:p>
          <a:p>
            <a:r>
              <a:rPr lang="en-US" dirty="0"/>
              <a:t>state-of-the-union-address-54/.</a:t>
            </a:r>
          </a:p>
          <a:p>
            <a:r>
              <a:rPr lang="en-US" dirty="0"/>
              <a:t>84 “Gen. Cass upon the Monroe Doctrine,” January 20,</a:t>
            </a:r>
          </a:p>
          <a:p>
            <a:r>
              <a:rPr lang="en-US" dirty="0"/>
              <a:t>1853, The New York Times, https://timesmachine.nytimes.com/</a:t>
            </a:r>
          </a:p>
          <a:p>
            <a:r>
              <a:rPr lang="en-US" dirty="0" err="1"/>
              <a:t>timesmachine</a:t>
            </a:r>
            <a:r>
              <a:rPr lang="en-US" dirty="0"/>
              <a:t>/1853/01/20/75123992.html?pageNumber=4.</a:t>
            </a:r>
          </a:p>
          <a:p>
            <a:r>
              <a:rPr lang="en-US" dirty="0"/>
              <a:t>85 Murphy, op. cit., 62.</a:t>
            </a:r>
          </a:p>
          <a:p>
            <a:r>
              <a:rPr lang="en-US" dirty="0"/>
              <a:t>86 Sexton, op. cit., 118.</a:t>
            </a:r>
          </a:p>
          <a:p>
            <a:r>
              <a:rPr lang="en-US" dirty="0"/>
              <a:t>87 Berman, op. cit., 26.</a:t>
            </a:r>
          </a:p>
          <a:p>
            <a:r>
              <a:rPr lang="en-US" dirty="0"/>
              <a:t>88 Ibid., 44.</a:t>
            </a:r>
          </a:p>
          <a:p>
            <a:r>
              <a:rPr lang="en-US" dirty="0"/>
              <a:t>89 Ibid.</a:t>
            </a:r>
          </a:p>
          <a:p>
            <a:r>
              <a:rPr lang="en-US" dirty="0"/>
              <a:t>90 Sexton, op. cit., 156.</a:t>
            </a:r>
          </a:p>
          <a:p>
            <a:r>
              <a:rPr lang="en-US" dirty="0"/>
              <a:t>91 Eduardo </a:t>
            </a:r>
            <a:r>
              <a:rPr lang="en-US" dirty="0" err="1"/>
              <a:t>Galeano</a:t>
            </a:r>
            <a:r>
              <a:rPr lang="en-US" dirty="0"/>
              <a:t>, Open Veins of Latin America: Five Centuries of the</a:t>
            </a:r>
          </a:p>
          <a:p>
            <a:r>
              <a:rPr lang="en-US" dirty="0"/>
              <a:t>Pillage of a Continent, (New York, NY: Monthly Review Press, 1997), 194.</a:t>
            </a:r>
          </a:p>
          <a:p>
            <a:r>
              <a:rPr lang="en-US" dirty="0"/>
              <a:t>92 Berman, op. cit., 11.</a:t>
            </a:r>
          </a:p>
          <a:p>
            <a:r>
              <a:rPr lang="en-US" dirty="0"/>
              <a:t>93 Ibid., 113.</a:t>
            </a:r>
          </a:p>
          <a:p>
            <a:r>
              <a:rPr lang="en-US" dirty="0"/>
              <a:t>94 </a:t>
            </a:r>
            <a:r>
              <a:rPr lang="en-US" dirty="0" err="1"/>
              <a:t>Martí</a:t>
            </a:r>
            <a:r>
              <a:rPr lang="en-US" dirty="0"/>
              <a:t>, José, “Inside the monster: writings on the United States and</a:t>
            </a:r>
          </a:p>
        </p:txBody>
      </p:sp>
    </p:spTree>
    <p:extLst>
      <p:ext uri="{BB962C8B-B14F-4D97-AF65-F5344CB8AC3E}">
        <p14:creationId xmlns:p14="http://schemas.microsoft.com/office/powerpoint/2010/main" val="19182996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American imperialism,” Internet Archive, 1975, https://archive.org/details/</a:t>
            </a:r>
          </a:p>
          <a:p>
            <a:r>
              <a:rPr lang="en-US" dirty="0"/>
              <a:t>insidemonsterwri00mart/page/339/mode/1up.</a:t>
            </a:r>
          </a:p>
          <a:p>
            <a:r>
              <a:rPr lang="en-US" dirty="0"/>
              <a:t>95 Cleveland, Grover, “December 17, 1895: Message Regarding</a:t>
            </a:r>
          </a:p>
          <a:p>
            <a:r>
              <a:rPr lang="en-US" dirty="0"/>
              <a:t>Venezuelan-British Dispute,” UVA: Miller Center, https://millercenter.org/thepresidency/</a:t>
            </a:r>
          </a:p>
          <a:p>
            <a:r>
              <a:rPr lang="en-US" dirty="0"/>
              <a:t>presidential-speeches/december-17-1895-message-regardingvenezuelan-</a:t>
            </a:r>
          </a:p>
          <a:p>
            <a:r>
              <a:rPr lang="en-US" dirty="0" err="1"/>
              <a:t>british</a:t>
            </a:r>
            <a:r>
              <a:rPr lang="en-US" dirty="0"/>
              <a:t>-dispute.</a:t>
            </a:r>
          </a:p>
          <a:p>
            <a:r>
              <a:rPr lang="en-US" dirty="0"/>
              <a:t>96 David Swanson, “Among the World’s Worst Events,” Let’s Try Democracy:</a:t>
            </a:r>
          </a:p>
          <a:p>
            <a:r>
              <a:rPr lang="en-US" dirty="0"/>
              <a:t>DavidSwanson.org,” March 18, 2013, https://davidswanson.org/iraq.</a:t>
            </a:r>
          </a:p>
          <a:p>
            <a:r>
              <a:rPr lang="en-US" dirty="0"/>
              <a:t>97 Ibid.</a:t>
            </a:r>
          </a:p>
          <a:p>
            <a:r>
              <a:rPr lang="en-US" dirty="0"/>
              <a:t>98 Treaty Affairs Staff, Office of the Legal Advisor, U.S. Department of</a:t>
            </a:r>
          </a:p>
          <a:p>
            <a:r>
              <a:rPr lang="en-US" dirty="0"/>
              <a:t>State, comp., “A List of Treaties and Other International Agreements of the</a:t>
            </a:r>
          </a:p>
          <a:p>
            <a:r>
              <a:rPr lang="en-US" dirty="0"/>
              <a:t>United States in Force on January 1, 2020,” United States Department of State:</a:t>
            </a:r>
          </a:p>
          <a:p>
            <a:r>
              <a:rPr lang="en-US" dirty="0"/>
              <a:t>state.gov, https://www.state.gov/wp-content/uploads/2020/08/TIF-2020-Fullwebsite-</a:t>
            </a:r>
          </a:p>
          <a:p>
            <a:r>
              <a:rPr lang="en-US" dirty="0"/>
              <a:t>view.pdf.</a:t>
            </a:r>
          </a:p>
          <a:p>
            <a:r>
              <a:rPr lang="en-US" dirty="0"/>
              <a:t>99 “Treat Database: Overheid.NL,” January 9, 2023, https://treatydatabase.</a:t>
            </a:r>
          </a:p>
          <a:p>
            <a:r>
              <a:rPr lang="en-US" dirty="0"/>
              <a:t>overheid.nl/en/Treaty/Details/002330_b#United%20States%20of%20America</a:t>
            </a:r>
            <a:r>
              <a:rPr lang="en-US" dirty="0" smtClean="0"/>
              <a:t>.</a:t>
            </a:r>
            <a:endParaRPr lang="en-US" dirty="0"/>
          </a:p>
        </p:txBody>
      </p:sp>
    </p:spTree>
    <p:extLst>
      <p:ext uri="{BB962C8B-B14F-4D97-AF65-F5344CB8AC3E}">
        <p14:creationId xmlns:p14="http://schemas.microsoft.com/office/powerpoint/2010/main" val="19610763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0000" lnSpcReduction="20000"/>
          </a:bodyPr>
          <a:lstStyle/>
          <a:p>
            <a:r>
              <a:rPr lang="en-US" dirty="0" smtClean="0"/>
              <a:t>100 </a:t>
            </a:r>
            <a:r>
              <a:rPr lang="en-US" dirty="0"/>
              <a:t>Daniel </a:t>
            </a:r>
            <a:r>
              <a:rPr lang="en-US" dirty="0" err="1"/>
              <a:t>Immerwahr</a:t>
            </a:r>
            <a:r>
              <a:rPr lang="en-US" dirty="0"/>
              <a:t>, Mother Jones, “When Did the US Start Calling Itself</a:t>
            </a:r>
          </a:p>
          <a:p>
            <a:r>
              <a:rPr lang="en-US" dirty="0"/>
              <a:t>‘America,’ Anyway?” July 4, 2019, https://www.motherjones.com/politics/2019/07/</a:t>
            </a:r>
          </a:p>
          <a:p>
            <a:r>
              <a:rPr lang="en-US" dirty="0"/>
              <a:t>when-did-the-united-states-start-calling-itself-</a:t>
            </a:r>
            <a:r>
              <a:rPr lang="en-US" dirty="0" err="1"/>
              <a:t>america</a:t>
            </a:r>
            <a:r>
              <a:rPr lang="en-US" dirty="0"/>
              <a:t>-anyway/</a:t>
            </a:r>
          </a:p>
          <a:p>
            <a:r>
              <a:rPr lang="en-US" dirty="0"/>
              <a:t>101 Sexton, op. cit., 228.</a:t>
            </a:r>
          </a:p>
          <a:p>
            <a:r>
              <a:rPr lang="en-US" dirty="0"/>
              <a:t>102 Charles F. Dole, “The Right and Wrong of the Monroe Doctrine,” The</a:t>
            </a:r>
          </a:p>
          <a:p>
            <a:r>
              <a:rPr lang="en-US" dirty="0"/>
              <a:t>Atlantic: theAtlantic.com, April 1905, https://www.theatlantic.com/magazine/</a:t>
            </a:r>
          </a:p>
          <a:p>
            <a:r>
              <a:rPr lang="en-US" dirty="0"/>
              <a:t>archive/1905/04/the-right-and-wrong-of-the-</a:t>
            </a:r>
            <a:r>
              <a:rPr lang="en-US" dirty="0" err="1"/>
              <a:t>monroe</a:t>
            </a:r>
            <a:r>
              <a:rPr lang="en-US" dirty="0"/>
              <a:t>-doctrine/530856/.</a:t>
            </a:r>
          </a:p>
          <a:p>
            <a:r>
              <a:rPr lang="en-US" dirty="0"/>
              <a:t>103 “Theodore Roosevelt – Facts,” Peace: The Nobel Peace Prize 1906: Facts,</a:t>
            </a:r>
          </a:p>
          <a:p>
            <a:r>
              <a:rPr lang="en-US" dirty="0"/>
              <a:t>January 8, 2023, https://www.nobelprize.org/prizes/peace/1906/roosevelt/</a:t>
            </a:r>
          </a:p>
          <a:p>
            <a:r>
              <a:rPr lang="en-US" dirty="0"/>
              <a:t>facts/.</a:t>
            </a:r>
          </a:p>
          <a:p>
            <a:r>
              <a:rPr lang="en-US" dirty="0"/>
              <a:t>104 Theodore Roosevelt, “Theodore Roosevelt: State of the Union 1904,</a:t>
            </a:r>
          </a:p>
          <a:p>
            <a:r>
              <a:rPr lang="en-US" dirty="0"/>
              <a:t>6 December 1904,” American History from Revolution to Reconstruction and</a:t>
            </a:r>
          </a:p>
          <a:p>
            <a:r>
              <a:rPr lang="en-US" dirty="0"/>
              <a:t>Beyond, January 8, 2023, https://www.let.rug.nl/usa/presidents/theodoreroosevelt/</a:t>
            </a:r>
          </a:p>
          <a:p>
            <a:r>
              <a:rPr lang="en-US" dirty="0"/>
              <a:t>state-of-the-union-1904.php.</a:t>
            </a:r>
          </a:p>
          <a:p>
            <a:r>
              <a:rPr lang="en-US" dirty="0"/>
              <a:t>105 “Treaty Database,” op. cit.</a:t>
            </a:r>
          </a:p>
          <a:p>
            <a:r>
              <a:rPr lang="en-US" dirty="0"/>
              <a:t>106 </a:t>
            </a:r>
            <a:r>
              <a:rPr lang="en-US" dirty="0" err="1"/>
              <a:t>Galeano</a:t>
            </a:r>
            <a:r>
              <a:rPr lang="en-US" dirty="0"/>
              <a:t>, op. cit., 107.</a:t>
            </a:r>
          </a:p>
          <a:p>
            <a:r>
              <a:rPr lang="en-US" dirty="0"/>
              <a:t>107 Jonathan Katz, Gangsters of Capitalism: </a:t>
            </a:r>
            <a:r>
              <a:rPr lang="en-US" dirty="0" err="1"/>
              <a:t>Smedley</a:t>
            </a:r>
            <a:r>
              <a:rPr lang="en-US" dirty="0"/>
              <a:t> Butler, the Marines,</a:t>
            </a:r>
          </a:p>
          <a:p>
            <a:r>
              <a:rPr lang="en-US" dirty="0"/>
              <a:t>and the Making and Breaking of America’s Empire (2021), (New York, NY: St.</a:t>
            </a:r>
          </a:p>
          <a:p>
            <a:r>
              <a:rPr lang="en-US" dirty="0"/>
              <a:t>Martin’s Press, 2022).</a:t>
            </a:r>
          </a:p>
          <a:p>
            <a:r>
              <a:rPr lang="en-US" dirty="0"/>
              <a:t>108 David Swanson, Leaving World War II Behind, (Charlottesville, VA: David</a:t>
            </a:r>
          </a:p>
        </p:txBody>
      </p:sp>
    </p:spTree>
    <p:extLst>
      <p:ext uri="{BB962C8B-B14F-4D97-AF65-F5344CB8AC3E}">
        <p14:creationId xmlns:p14="http://schemas.microsoft.com/office/powerpoint/2010/main" val="1390982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Swanson, 2020).</a:t>
            </a:r>
          </a:p>
          <a:p>
            <a:r>
              <a:rPr lang="en-US" dirty="0"/>
              <a:t>109 Gaddis Smith, “The Legacy of Monroe’s Doctrine,” The New York Times,</a:t>
            </a:r>
          </a:p>
          <a:p>
            <a:r>
              <a:rPr lang="en-US" dirty="0"/>
              <a:t>September 9, 1984, https://www.nytimes.com/1984/09/09/magazine/thelegacy-</a:t>
            </a:r>
          </a:p>
          <a:p>
            <a:r>
              <a:rPr lang="en-US" dirty="0"/>
              <a:t>of-monroes-doctrine.html.</a:t>
            </a:r>
          </a:p>
          <a:p>
            <a:r>
              <a:rPr lang="en-US" dirty="0"/>
              <a:t>110 J. Reuben Clark, Jr., (1973) “Appendix: The Clark Memorandum on</a:t>
            </a:r>
          </a:p>
          <a:p>
            <a:r>
              <a:rPr lang="en-US" dirty="0"/>
              <a:t>the Monroe Doctrine,” BYU Studies Quarterly. Vol. 13, </a:t>
            </a:r>
            <a:r>
              <a:rPr lang="en-US" dirty="0" err="1"/>
              <a:t>Iss</a:t>
            </a:r>
            <a:r>
              <a:rPr lang="en-US" dirty="0"/>
              <a:t>. 3, Article 14, https://</a:t>
            </a:r>
          </a:p>
          <a:p>
            <a:r>
              <a:rPr lang="en-US" dirty="0"/>
              <a:t>scholarsarchive.byu.edu/</a:t>
            </a:r>
            <a:r>
              <a:rPr lang="en-US" dirty="0" err="1"/>
              <a:t>cgi</a:t>
            </a:r>
            <a:r>
              <a:rPr lang="en-US" dirty="0"/>
              <a:t>/</a:t>
            </a:r>
            <a:r>
              <a:rPr lang="en-US" dirty="0" err="1"/>
              <a:t>viewcontent.cgi?article</a:t>
            </a:r>
            <a:r>
              <a:rPr lang="en-US" dirty="0"/>
              <a:t>=1601&amp;context=</a:t>
            </a:r>
            <a:r>
              <a:rPr lang="en-US" dirty="0" err="1"/>
              <a:t>byusq</a:t>
            </a:r>
            <a:r>
              <a:rPr lang="en-US" dirty="0"/>
              <a:t>.</a:t>
            </a:r>
          </a:p>
          <a:p>
            <a:r>
              <a:rPr lang="en-US" dirty="0"/>
              <a:t>111 </a:t>
            </a:r>
            <a:r>
              <a:rPr lang="en-US" dirty="0" err="1"/>
              <a:t>Galeano</a:t>
            </a:r>
            <a:r>
              <a:rPr lang="en-US" dirty="0"/>
              <a:t>, op. cit., 109.</a:t>
            </a:r>
          </a:p>
          <a:p>
            <a:r>
              <a:rPr lang="en-US" dirty="0"/>
              <a:t>112 David Swanson, “How Outlawing War Changed the World in 1928,” Let’s</a:t>
            </a:r>
          </a:p>
          <a:p>
            <a:r>
              <a:rPr lang="en-US" dirty="0"/>
              <a:t>Try Democracy: DavidSwanson.org, September 12, 2017, https://davidswanson.</a:t>
            </a:r>
          </a:p>
          <a:p>
            <a:r>
              <a:rPr lang="en-US" dirty="0"/>
              <a:t>org/how-outlawing-war-changed-the-world-in-1928/.</a:t>
            </a:r>
          </a:p>
          <a:p>
            <a:r>
              <a:rPr lang="en-US" dirty="0"/>
              <a:t>113 “The International Conference of American States: First Supplement:</a:t>
            </a:r>
          </a:p>
          <a:p>
            <a:r>
              <a:rPr lang="en-US" dirty="0"/>
              <a:t>1933-1940,” (Washington, Carnegie Endowment for International</a:t>
            </a:r>
          </a:p>
          <a:p>
            <a:r>
              <a:rPr lang="en-US" dirty="0"/>
              <a:t>Peace, 1940), https://www.oas.org/sap/peacefund/VirtualLibrary/</a:t>
            </a:r>
          </a:p>
          <a:p>
            <a:r>
              <a:rPr lang="en-US" dirty="0" err="1"/>
              <a:t>EighthIntConfAmericanStates</a:t>
            </a:r>
            <a:r>
              <a:rPr lang="en-US" dirty="0"/>
              <a:t>/Declarations/DeclarationofLima.pdf.</a:t>
            </a:r>
          </a:p>
          <a:p>
            <a:r>
              <a:rPr lang="en-US" dirty="0"/>
              <a:t>114 “The Monroe Doctrine (1939),” Patrick Reed on YouTube, January 8,</a:t>
            </a:r>
          </a:p>
          <a:p>
            <a:r>
              <a:rPr lang="en-US" dirty="0"/>
              <a:t>2023, https://www.youtube.com/watch?v=hfdMwusoUak</a:t>
            </a:r>
            <a:r>
              <a:rPr lang="en-US" dirty="0" smtClean="0"/>
              <a:t>.</a:t>
            </a:r>
            <a:endParaRPr lang="en-US" dirty="0"/>
          </a:p>
        </p:txBody>
      </p:sp>
    </p:spTree>
    <p:extLst>
      <p:ext uri="{BB962C8B-B14F-4D97-AF65-F5344CB8AC3E}">
        <p14:creationId xmlns:p14="http://schemas.microsoft.com/office/powerpoint/2010/main" val="14505061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115 </a:t>
            </a:r>
            <a:r>
              <a:rPr lang="en-US" dirty="0"/>
              <a:t>Mary Jo </a:t>
            </a:r>
            <a:r>
              <a:rPr lang="en-US" dirty="0" err="1"/>
              <a:t>McConahay</a:t>
            </a:r>
            <a:r>
              <a:rPr lang="en-US" dirty="0"/>
              <a:t>, The Tango War: The Struggle for the Hearts, Minds</a:t>
            </a:r>
          </a:p>
          <a:p>
            <a:r>
              <a:rPr lang="en-US" dirty="0"/>
              <a:t>and Riches of Latin America During World War II, (New York, NY: St. Martin’s</a:t>
            </a:r>
          </a:p>
          <a:p>
            <a:r>
              <a:rPr lang="en-US" dirty="0"/>
              <a:t>Press, 2018).</a:t>
            </a:r>
          </a:p>
          <a:p>
            <a:r>
              <a:rPr lang="en-US" dirty="0"/>
              <a:t>116 Berman, op. cit., 232.</a:t>
            </a:r>
          </a:p>
          <a:p>
            <a:r>
              <a:rPr lang="en-US" dirty="0"/>
              <a:t>117 William Boyd, “Hitler’s amazing tap that turned America against the</a:t>
            </a:r>
          </a:p>
          <a:p>
            <a:r>
              <a:rPr lang="en-US" dirty="0"/>
              <a:t>Nazis: A leading novelist’s brilliant account of how British spies in the US staged</a:t>
            </a:r>
          </a:p>
          <a:p>
            <a:r>
              <a:rPr lang="en-US" dirty="0"/>
              <a:t>a coup that helped drag Russia to war,” Daily Mail, June 28, 2014, https://www.</a:t>
            </a:r>
          </a:p>
          <a:p>
            <a:r>
              <a:rPr lang="en-US" dirty="0"/>
              <a:t>dailymail.co.uk/news/article-2673298/</a:t>
            </a:r>
            <a:r>
              <a:rPr lang="en-US" dirty="0" err="1"/>
              <a:t>Hitlers</a:t>
            </a:r>
            <a:r>
              <a:rPr lang="en-US" dirty="0"/>
              <a:t>-amazing-map-turned-</a:t>
            </a:r>
            <a:r>
              <a:rPr lang="en-US" dirty="0" err="1"/>
              <a:t>Americaagainst</a:t>
            </a:r>
            <a:r>
              <a:rPr lang="en-US" dirty="0"/>
              <a:t>-</a:t>
            </a:r>
          </a:p>
          <a:p>
            <a:r>
              <a:rPr lang="en-US" dirty="0"/>
              <a:t>Nazis-A-leading-novelists-brilliant-account-British-spies-US-stagedcoup-</a:t>
            </a:r>
          </a:p>
          <a:p>
            <a:r>
              <a:rPr lang="en-US" dirty="0"/>
              <a:t>helped-drag-Roosevelt-war.html.</a:t>
            </a:r>
          </a:p>
          <a:p>
            <a:r>
              <a:rPr lang="en-US" dirty="0"/>
              <a:t>118 “Hitler offers peace; Franco bids for Gibraltar; Konoye plays dictator,”</a:t>
            </a:r>
          </a:p>
          <a:p>
            <a:r>
              <a:rPr lang="en-US" dirty="0"/>
              <a:t>Life magazine, July 29, 1940, p. 20, Google Books, https://books.google.com/boo</a:t>
            </a:r>
          </a:p>
          <a:p>
            <a:r>
              <a:rPr lang="en-US" dirty="0" err="1"/>
              <a:t>ks?id</a:t>
            </a:r>
            <a:r>
              <a:rPr lang="en-US" dirty="0"/>
              <a:t>=xz8EAAAAMBAJ&amp;pg=PA20#v=</a:t>
            </a:r>
            <a:r>
              <a:rPr lang="en-US" dirty="0" err="1"/>
              <a:t>onepage&amp;q&amp;f</a:t>
            </a:r>
            <a:r>
              <a:rPr lang="en-US" dirty="0"/>
              <a:t>=false.</a:t>
            </a:r>
          </a:p>
          <a:p>
            <a:r>
              <a:rPr lang="en-US" dirty="0"/>
              <a:t>119 Harry S Truman, “March 12, 1947: Truman Doctrine,” UVA: Miller</a:t>
            </a:r>
          </a:p>
          <a:p>
            <a:r>
              <a:rPr lang="en-US" dirty="0"/>
              <a:t>Center, https://millercenter.org/the-presidency/presidential-speeches/march-</a:t>
            </a:r>
          </a:p>
          <a:p>
            <a:r>
              <a:rPr lang="en-US" dirty="0"/>
              <a:t>12-1947-truman-doctrine.</a:t>
            </a:r>
          </a:p>
          <a:p>
            <a:r>
              <a:rPr lang="en-US" dirty="0"/>
              <a:t>120 Gaddis Smith, “Legacy,” op. cit.</a:t>
            </a:r>
          </a:p>
          <a:p>
            <a:r>
              <a:rPr lang="en-US" dirty="0"/>
              <a:t>121 Dwight Eisenhower, “January 5, 1957: Eisenhower Doctrine,” UVA</a:t>
            </a:r>
          </a:p>
        </p:txBody>
      </p:sp>
    </p:spTree>
    <p:extLst>
      <p:ext uri="{BB962C8B-B14F-4D97-AF65-F5344CB8AC3E}">
        <p14:creationId xmlns:p14="http://schemas.microsoft.com/office/powerpoint/2010/main" val="29399138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Miller Center, https://millercenter.org/the-presidency/presidential-speeches/</a:t>
            </a:r>
          </a:p>
          <a:p>
            <a:r>
              <a:rPr lang="en-US" dirty="0"/>
              <a:t>january-5-1957-eisenhower-doctrine.</a:t>
            </a:r>
          </a:p>
          <a:p>
            <a:r>
              <a:rPr lang="en-US" dirty="0"/>
              <a:t>122 85th Congress (1957-1958), “</a:t>
            </a:r>
            <a:r>
              <a:rPr lang="en-US" dirty="0" err="1"/>
              <a:t>H.J.Res</a:t>
            </a:r>
            <a:r>
              <a:rPr lang="en-US" dirty="0"/>
              <a:t> 117: Joint resolution to promote</a:t>
            </a:r>
          </a:p>
          <a:p>
            <a:r>
              <a:rPr lang="en-US" dirty="0"/>
              <a:t>peace and stability in the Middle East,” Congress.gov, https://www.congress.</a:t>
            </a:r>
          </a:p>
          <a:p>
            <a:r>
              <a:rPr lang="en-US" dirty="0" err="1"/>
              <a:t>gov</a:t>
            </a:r>
            <a:r>
              <a:rPr lang="en-US" dirty="0"/>
              <a:t>/bill/85th-congress/house-joint-resolution/117/text.</a:t>
            </a:r>
          </a:p>
          <a:p>
            <a:r>
              <a:rPr lang="en-US" dirty="0"/>
              <a:t>123 “The 2001 Authorization for the Use of Military Force: A Comprehensive</a:t>
            </a:r>
          </a:p>
          <a:p>
            <a:r>
              <a:rPr lang="en-US" dirty="0"/>
              <a:t>Look at Where and How It Has Been Used,” Costs of War, Watson Institute,</a:t>
            </a:r>
          </a:p>
          <a:p>
            <a:r>
              <a:rPr lang="en-US" dirty="0"/>
              <a:t>Brown University, January 8, 2023, https://watson.brown.edu/costsofwar/</a:t>
            </a:r>
          </a:p>
          <a:p>
            <a:r>
              <a:rPr lang="en-US" dirty="0"/>
              <a:t>papers/2021/2001AUMF.</a:t>
            </a:r>
          </a:p>
          <a:p>
            <a:r>
              <a:rPr lang="en-US" dirty="0"/>
              <a:t>124 “U.S. Stand Against Reds in Cuba Has Its Roots in Monroe Doctrine,”</a:t>
            </a:r>
          </a:p>
          <a:p>
            <a:r>
              <a:rPr lang="en-US" dirty="0"/>
              <a:t>New York Times, April 19, 1961, Stanford.edu., https://web.stanford.edu/group/</a:t>
            </a:r>
          </a:p>
          <a:p>
            <a:r>
              <a:rPr lang="en-US" dirty="0" err="1"/>
              <a:t>tomzgroup</a:t>
            </a:r>
            <a:r>
              <a:rPr lang="en-US" dirty="0"/>
              <a:t>/</a:t>
            </a:r>
            <a:r>
              <a:rPr lang="en-US" dirty="0" err="1"/>
              <a:t>pmwiki</a:t>
            </a:r>
            <a:r>
              <a:rPr lang="en-US" dirty="0"/>
              <a:t>/uploads/0246-1961-04-19-PQ-c-sf.pdf.</a:t>
            </a:r>
          </a:p>
          <a:p>
            <a:r>
              <a:rPr lang="en-US" dirty="0"/>
              <a:t>125 “News Conference 24, August 29, 1961,” JFK Library, January 8, 2023,</a:t>
            </a:r>
          </a:p>
          <a:p>
            <a:r>
              <a:rPr lang="en-US" dirty="0"/>
              <a:t>https://www.jfklibrary.org/archives/other-resources/john-f-kennedy-pressconferences/</a:t>
            </a:r>
          </a:p>
          <a:p>
            <a:r>
              <a:rPr lang="en-US" dirty="0"/>
              <a:t>news-conference-42.</a:t>
            </a:r>
          </a:p>
          <a:p>
            <a:r>
              <a:rPr lang="en-US" dirty="0"/>
              <a:t>126 John F. Kennedy, “Historic Speeches: Address During the Cuban Missile</a:t>
            </a:r>
          </a:p>
          <a:p>
            <a:r>
              <a:rPr lang="en-US" dirty="0"/>
              <a:t>Crisis,” October 22, 1962, JFK Library, https://www.jfklibrary.org/learn/aboutjfk/</a:t>
            </a:r>
          </a:p>
          <a:p>
            <a:r>
              <a:rPr lang="en-US" dirty="0"/>
              <a:t>historic-speeches/address-during-the-</a:t>
            </a:r>
            <a:r>
              <a:rPr lang="en-US" dirty="0" err="1"/>
              <a:t>cuban</a:t>
            </a:r>
            <a:r>
              <a:rPr lang="en-US" dirty="0"/>
              <a:t>-missile-crisis</a:t>
            </a:r>
            <a:r>
              <a:rPr lang="en-US" dirty="0" smtClean="0"/>
              <a:t>.</a:t>
            </a:r>
            <a:endParaRPr lang="en-US" dirty="0"/>
          </a:p>
        </p:txBody>
      </p:sp>
    </p:spTree>
    <p:extLst>
      <p:ext uri="{BB962C8B-B14F-4D97-AF65-F5344CB8AC3E}">
        <p14:creationId xmlns:p14="http://schemas.microsoft.com/office/powerpoint/2010/main" val="274493318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127 </a:t>
            </a:r>
            <a:r>
              <a:rPr lang="en-US" dirty="0"/>
              <a:t>David Swanson, “Cuba Is Our Family,” February 12, 2015, Let’s Try</a:t>
            </a:r>
          </a:p>
          <a:p>
            <a:r>
              <a:rPr lang="en-US" dirty="0"/>
              <a:t>Democracy: DavidSwanson.org, https://davidswanson.org/cuba-is-our-family/.</a:t>
            </a:r>
          </a:p>
          <a:p>
            <a:r>
              <a:rPr lang="en-US" dirty="0"/>
              <a:t>128 John F. Kennedy, “President Kennedy’s Inaugural Address (1961),”</a:t>
            </a:r>
          </a:p>
          <a:p>
            <a:r>
              <a:rPr lang="en-US" dirty="0"/>
              <a:t>National Archives: Milestone Documents, https://www.archives.gov/milestonedocuments/</a:t>
            </a:r>
          </a:p>
          <a:p>
            <a:r>
              <a:rPr lang="en-US" dirty="0"/>
              <a:t>president-john-f-</a:t>
            </a:r>
            <a:r>
              <a:rPr lang="en-US" dirty="0" err="1"/>
              <a:t>kennedys</a:t>
            </a:r>
            <a:r>
              <a:rPr lang="en-US" dirty="0"/>
              <a:t>-inaugural-address.</a:t>
            </a:r>
          </a:p>
          <a:p>
            <a:r>
              <a:rPr lang="en-US" dirty="0"/>
              <a:t>129 Gaddis Smith, “Legacy,” op. cit.</a:t>
            </a:r>
          </a:p>
          <a:p>
            <a:r>
              <a:rPr lang="en-US" dirty="0"/>
              <a:t>130 William Blum, “Ecuador, 1960-1963: A Textbook of Dirty Tricks,”</a:t>
            </a:r>
          </a:p>
          <a:p>
            <a:r>
              <a:rPr lang="en-US" dirty="0"/>
              <a:t>WilliamBlum.org, https://williamblum.org/chapters/killing-hope/ecuador.</a:t>
            </a:r>
          </a:p>
          <a:p>
            <a:r>
              <a:rPr lang="en-US" dirty="0"/>
              <a:t>131 “Gen. Cass upon the Monroe Doctrine,” op. cit.</a:t>
            </a:r>
          </a:p>
          <a:p>
            <a:r>
              <a:rPr lang="en-US" dirty="0"/>
              <a:t>132 Vincent </a:t>
            </a:r>
            <a:r>
              <a:rPr lang="en-US" dirty="0" err="1"/>
              <a:t>Bevins</a:t>
            </a:r>
            <a:r>
              <a:rPr lang="en-US" dirty="0"/>
              <a:t>, The Jakarta Method: Washington’s Anti-Communist</a:t>
            </a:r>
          </a:p>
          <a:p>
            <a:r>
              <a:rPr lang="en-US" dirty="0"/>
              <a:t>Crusade and the Mass Murder Program that Shaped Our World, (New York, NY,</a:t>
            </a:r>
          </a:p>
          <a:p>
            <a:r>
              <a:rPr lang="en-US" dirty="0" err="1"/>
              <a:t>PublicAffairs</a:t>
            </a:r>
            <a:r>
              <a:rPr lang="en-US" dirty="0"/>
              <a:t>, 2020), 91-111.</a:t>
            </a:r>
          </a:p>
          <a:p>
            <a:r>
              <a:rPr lang="en-US" dirty="0"/>
              <a:t>133 Mickey Z, There Is No Good War: The Myths of World War II, (Brooklyn:</a:t>
            </a:r>
          </a:p>
          <a:p>
            <a:r>
              <a:rPr lang="en-US" dirty="0" err="1"/>
              <a:t>VoxPopNet</a:t>
            </a:r>
            <a:r>
              <a:rPr lang="en-US" dirty="0"/>
              <a:t>, 2005), 110.</a:t>
            </a:r>
          </a:p>
          <a:p>
            <a:r>
              <a:rPr lang="en-US" dirty="0"/>
              <a:t>134 Lyndon B. Johnson, “Statement by the President Upon Ordering Troops</a:t>
            </a:r>
          </a:p>
          <a:p>
            <a:r>
              <a:rPr lang="en-US" dirty="0"/>
              <a:t>into the Dominican Republic,” April 28, 1965, Presidency: UCSB.edu, https://www.</a:t>
            </a:r>
          </a:p>
          <a:p>
            <a:r>
              <a:rPr lang="en-US" dirty="0"/>
              <a:t>presidency.ucsb.edu/documents/statement-the-president-upon-ordering-troops</a:t>
            </a:r>
          </a:p>
        </p:txBody>
      </p:sp>
    </p:spTree>
    <p:extLst>
      <p:ext uri="{BB962C8B-B14F-4D97-AF65-F5344CB8AC3E}">
        <p14:creationId xmlns:p14="http://schemas.microsoft.com/office/powerpoint/2010/main" val="2944453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into-the-</a:t>
            </a:r>
            <a:r>
              <a:rPr lang="en-US" dirty="0" err="1"/>
              <a:t>dominican</a:t>
            </a:r>
            <a:r>
              <a:rPr lang="en-US" dirty="0"/>
              <a:t>-republic;</a:t>
            </a:r>
          </a:p>
          <a:p>
            <a:r>
              <a:rPr lang="en-US" dirty="0"/>
              <a:t>Lyndon B. Johnson, “Radio and Television Report to the American People on</a:t>
            </a:r>
          </a:p>
          <a:p>
            <a:r>
              <a:rPr lang="en-US" dirty="0"/>
              <a:t>the Situation in the Dominican Republic,” May 2, 1965, Presidency: UCSB.edu,</a:t>
            </a:r>
          </a:p>
          <a:p>
            <a:r>
              <a:rPr lang="en-US" dirty="0"/>
              <a:t>https://www.presidency.ucsb.edu/documents/radio-and-television-report-theamerican-</a:t>
            </a:r>
          </a:p>
          <a:p>
            <a:r>
              <a:rPr lang="en-US" dirty="0"/>
              <a:t>people-the-situation-the-</a:t>
            </a:r>
            <a:r>
              <a:rPr lang="en-US" dirty="0" err="1"/>
              <a:t>dominican</a:t>
            </a:r>
            <a:r>
              <a:rPr lang="en-US" dirty="0"/>
              <a:t>-republic.</a:t>
            </a:r>
          </a:p>
          <a:p>
            <a:r>
              <a:rPr lang="en-US" dirty="0"/>
              <a:t>135 David Swanson, War Is a Lie, (Chicago, IL: Just World Books, 2016), 66</a:t>
            </a:r>
          </a:p>
          <a:p>
            <a:r>
              <a:rPr lang="en-US" dirty="0"/>
              <a:t>136 Richard M. Nixon, “Address to the Nation on the War in Vietnam,”</a:t>
            </a:r>
          </a:p>
          <a:p>
            <a:r>
              <a:rPr lang="en-US" dirty="0"/>
              <a:t>November 3, 1969, Internet Archives: </a:t>
            </a:r>
            <a:r>
              <a:rPr lang="en-US" dirty="0" err="1"/>
              <a:t>Wayback</a:t>
            </a:r>
            <a:r>
              <a:rPr lang="en-US" dirty="0"/>
              <a:t> Machine, https://web.</a:t>
            </a:r>
          </a:p>
          <a:p>
            <a:r>
              <a:rPr lang="en-US" dirty="0"/>
              <a:t>archive.org/web/20130124094303/http://www.nixonlibrary.gov/forkids/</a:t>
            </a:r>
          </a:p>
          <a:p>
            <a:r>
              <a:rPr lang="en-US" dirty="0" err="1"/>
              <a:t>speechesforkids</a:t>
            </a:r>
            <a:r>
              <a:rPr lang="en-US" dirty="0"/>
              <a:t>/</a:t>
            </a:r>
            <a:r>
              <a:rPr lang="en-US" dirty="0" err="1"/>
              <a:t>silentmajority</a:t>
            </a:r>
            <a:r>
              <a:rPr lang="en-US" dirty="0"/>
              <a:t>/silentmajority_transcript.pdf.</a:t>
            </a:r>
          </a:p>
          <a:p>
            <a:r>
              <a:rPr lang="en-US" dirty="0"/>
              <a:t>137 Naomi Klein, The Shock Doctrine: The Rise of Disaster Capitalism, (New</a:t>
            </a:r>
          </a:p>
          <a:p>
            <a:r>
              <a:rPr lang="en-US" dirty="0"/>
              <a:t>York, NY: Metropolitan Books, 2007).</a:t>
            </a:r>
          </a:p>
          <a:p>
            <a:r>
              <a:rPr lang="en-US" dirty="0"/>
              <a:t>138 </a:t>
            </a:r>
            <a:r>
              <a:rPr lang="en-US" dirty="0" err="1"/>
              <a:t>Bevins</a:t>
            </a:r>
            <a:r>
              <a:rPr lang="en-US" dirty="0"/>
              <a:t>, op. cit.</a:t>
            </a:r>
          </a:p>
          <a:p>
            <a:r>
              <a:rPr lang="en-US" dirty="0"/>
              <a:t>139 Ibid., 266.</a:t>
            </a:r>
          </a:p>
          <a:p>
            <a:r>
              <a:rPr lang="en-US" dirty="0"/>
              <a:t>140 Select Committee to Study Government Operations with Respect</a:t>
            </a:r>
          </a:p>
          <a:p>
            <a:r>
              <a:rPr lang="en-US" dirty="0"/>
              <a:t>to Intelligence Activities: United States Senate, “Covert Action in Chile: 1963-</a:t>
            </a:r>
          </a:p>
          <a:p>
            <a:r>
              <a:rPr lang="en-US" dirty="0"/>
              <a:t>1973,” (Washington, DC: U.S. Government Printing Office, 1975), https://www.</a:t>
            </a:r>
          </a:p>
          <a:p>
            <a:r>
              <a:rPr lang="en-US" dirty="0"/>
              <a:t>aarclibrary.org/</a:t>
            </a:r>
            <a:r>
              <a:rPr lang="en-US" dirty="0" err="1"/>
              <a:t>publib</a:t>
            </a:r>
            <a:r>
              <a:rPr lang="en-US" dirty="0"/>
              <a:t>/church/reports/vol7/</a:t>
            </a:r>
            <a:r>
              <a:rPr lang="en-US" dirty="0" err="1"/>
              <a:t>pdf</a:t>
            </a:r>
            <a:r>
              <a:rPr lang="en-US" dirty="0"/>
              <a:t>/ChurchV7_13_Appendix.pdf</a:t>
            </a:r>
            <a:r>
              <a:rPr lang="en-US" dirty="0" smtClean="0"/>
              <a:t>.</a:t>
            </a:r>
            <a:endParaRPr lang="en-US" dirty="0"/>
          </a:p>
        </p:txBody>
      </p:sp>
    </p:spTree>
    <p:extLst>
      <p:ext uri="{BB962C8B-B14F-4D97-AF65-F5344CB8AC3E}">
        <p14:creationId xmlns:p14="http://schemas.microsoft.com/office/powerpoint/2010/main" val="196107635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aarclibrary.org/</a:t>
            </a:r>
            <a:r>
              <a:rPr lang="en-US" dirty="0" err="1" smtClean="0"/>
              <a:t>publib</a:t>
            </a:r>
            <a:r>
              <a:rPr lang="en-US" dirty="0" smtClean="0"/>
              <a:t>/church/reports/vol7/</a:t>
            </a:r>
            <a:r>
              <a:rPr lang="en-US" dirty="0" err="1" smtClean="0"/>
              <a:t>pdf</a:t>
            </a:r>
            <a:r>
              <a:rPr lang="en-US" dirty="0" smtClean="0"/>
              <a:t>/ChurchV7_13_Appendix.pdf</a:t>
            </a:r>
            <a:r>
              <a:rPr lang="en-US" dirty="0"/>
              <a:t>.</a:t>
            </a:r>
          </a:p>
          <a:p>
            <a:r>
              <a:rPr lang="en-US" dirty="0"/>
              <a:t>141 “United States presidential doctrines,” Wikipedia, January 8, 2023,</a:t>
            </a:r>
          </a:p>
          <a:p>
            <a:r>
              <a:rPr lang="en-US" dirty="0"/>
              <a:t>https://en.wikipedia.org/wiki/United_States_presidential_doctrines.</a:t>
            </a:r>
          </a:p>
          <a:p>
            <a:r>
              <a:rPr lang="en-US" dirty="0"/>
              <a:t>142 Norman Solomon, War Made Easy: How Presidents and Pundits Keep</a:t>
            </a:r>
          </a:p>
          <a:p>
            <a:r>
              <a:rPr lang="en-US" dirty="0"/>
              <a:t>Spinning Us to Death, (Hoboken, NJ: Wiley, 2006), 22-24.</a:t>
            </a:r>
          </a:p>
          <a:p>
            <a:r>
              <a:rPr lang="en-US" dirty="0"/>
              <a:t>143 Ibid., 12.</a:t>
            </a:r>
          </a:p>
          <a:p>
            <a:r>
              <a:rPr lang="en-US" dirty="0"/>
              <a:t>144 Robert Parry, “Bush’s ‘Death Squads,’” January 11, 2005, Consortium</a:t>
            </a:r>
          </a:p>
          <a:p>
            <a:r>
              <a:rPr lang="en-US" dirty="0"/>
              <a:t>News, http://www.consortiumnews.com/2005/011105.html.</a:t>
            </a:r>
          </a:p>
          <a:p>
            <a:r>
              <a:rPr lang="en-US" dirty="0"/>
              <a:t>145 Berman, op. cit., 297.</a:t>
            </a:r>
          </a:p>
          <a:p>
            <a:r>
              <a:rPr lang="en-US" dirty="0"/>
              <a:t>146 James Reston, “Opinion: Washington; Reagan and Monroe,” March</a:t>
            </a:r>
          </a:p>
          <a:p>
            <a:r>
              <a:rPr lang="en-US" dirty="0"/>
              <a:t>14, 1982, The New York Times, https://www.nytimes.com/1982/03/14/opinion/</a:t>
            </a:r>
          </a:p>
          <a:p>
            <a:r>
              <a:rPr lang="en-US" dirty="0"/>
              <a:t>washington-reagan-and-monroe-by-james-reston.html.</a:t>
            </a:r>
          </a:p>
          <a:p>
            <a:r>
              <a:rPr lang="en-US" dirty="0"/>
              <a:t>147 “Congressional Record: Nomination of Robert M. Gates, of Virginia, to</a:t>
            </a:r>
          </a:p>
          <a:p>
            <a:r>
              <a:rPr lang="en-US" dirty="0"/>
              <a:t>Be Director of Central Intelligence,” November 5, 1991; Intelligence Resource</a:t>
            </a:r>
          </a:p>
          <a:p>
            <a:r>
              <a:rPr lang="en-US" dirty="0"/>
              <a:t>Program, Federation of American Scientists, https://irp.fas.org/congress/1991_</a:t>
            </a:r>
          </a:p>
          <a:p>
            <a:r>
              <a:rPr lang="en-US" dirty="0" err="1"/>
              <a:t>cr</a:t>
            </a:r>
            <a:r>
              <a:rPr lang="en-US" dirty="0"/>
              <a:t>/s911105-gates2.htm.</a:t>
            </a:r>
          </a:p>
          <a:p>
            <a:r>
              <a:rPr lang="en-US" dirty="0"/>
              <a:t>148 Charles Krauthammer, “The Reagan Doctrine,” Time Magazine, April</a:t>
            </a:r>
          </a:p>
          <a:p>
            <a:r>
              <a:rPr lang="en-US" dirty="0"/>
              <a:t>1, 1985, https://web.archive.org/web/20080209154146/http://www.time.com/</a:t>
            </a:r>
          </a:p>
        </p:txBody>
      </p:sp>
    </p:spTree>
    <p:extLst>
      <p:ext uri="{BB962C8B-B14F-4D97-AF65-F5344CB8AC3E}">
        <p14:creationId xmlns:p14="http://schemas.microsoft.com/office/powerpoint/2010/main" val="37123373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time/magazine/article/0,9171,964873,00.html.</a:t>
            </a:r>
          </a:p>
          <a:p>
            <a:r>
              <a:rPr lang="en-US" dirty="0"/>
              <a:t>149 “</a:t>
            </a:r>
            <a:r>
              <a:rPr lang="en-US" dirty="0" err="1"/>
              <a:t>Solidarność</a:t>
            </a:r>
            <a:r>
              <a:rPr lang="en-US" dirty="0"/>
              <a:t> (Solidarity) brings down the communist government</a:t>
            </a:r>
          </a:p>
          <a:p>
            <a:r>
              <a:rPr lang="en-US" dirty="0"/>
              <a:t>of Poland, 1988-89,” Global Nonviolent Database, January 8, 2023, https://</a:t>
            </a:r>
          </a:p>
          <a:p>
            <a:r>
              <a:rPr lang="en-US" dirty="0"/>
              <a:t>nvdatabase.swarthmore.edu/</a:t>
            </a:r>
            <a:r>
              <a:rPr lang="en-US" dirty="0" err="1"/>
              <a:t>index.php</a:t>
            </a:r>
            <a:r>
              <a:rPr lang="en-US" dirty="0"/>
              <a:t>/content/</a:t>
            </a:r>
            <a:r>
              <a:rPr lang="en-US" dirty="0" err="1"/>
              <a:t>solidarno</a:t>
            </a:r>
            <a:r>
              <a:rPr lang="en-US" dirty="0"/>
              <a:t>-solidarity-</a:t>
            </a:r>
            <a:r>
              <a:rPr lang="en-US" dirty="0" err="1"/>
              <a:t>bringsdown</a:t>
            </a:r>
            <a:r>
              <a:rPr lang="en-US" dirty="0"/>
              <a:t>-</a:t>
            </a:r>
          </a:p>
          <a:p>
            <a:r>
              <a:rPr lang="en-US" dirty="0"/>
              <a:t>communist-government-poland-1988-89.</a:t>
            </a:r>
          </a:p>
          <a:p>
            <a:r>
              <a:rPr lang="en-US" dirty="0"/>
              <a:t>150 Swanson, “Treaties, Constitutions, and Laws Against War,” op. cit.</a:t>
            </a:r>
          </a:p>
          <a:p>
            <a:r>
              <a:rPr lang="en-US" dirty="0"/>
              <a:t>151 Gaddis Smith, “Legacy,” op. cit.</a:t>
            </a:r>
          </a:p>
          <a:p>
            <a:r>
              <a:rPr lang="en-US" dirty="0"/>
              <a:t>152 Ibid.</a:t>
            </a:r>
          </a:p>
          <a:p>
            <a:r>
              <a:rPr lang="en-US" dirty="0"/>
              <a:t>153 Ibid.</a:t>
            </a:r>
          </a:p>
          <a:p>
            <a:r>
              <a:rPr lang="en-US" dirty="0"/>
              <a:t>154 “The </a:t>
            </a:r>
            <a:r>
              <a:rPr lang="en-US" dirty="0" err="1"/>
              <a:t>MacNeil</a:t>
            </a:r>
            <a:r>
              <a:rPr lang="en-US" dirty="0"/>
              <a:t>/Lehrer Report; 6183; Interview with Caspar Weinberger,”</a:t>
            </a:r>
          </a:p>
          <a:p>
            <a:r>
              <a:rPr lang="en-US" dirty="0"/>
              <a:t>March 11, 1981, American Archive of Public Broadcasting, https://americanarchive.</a:t>
            </a:r>
          </a:p>
          <a:p>
            <a:r>
              <a:rPr lang="en-US" dirty="0"/>
              <a:t>org/catalog/cpb-aacip_507-zs2k64bt19;</a:t>
            </a:r>
          </a:p>
          <a:p>
            <a:r>
              <a:rPr lang="en-US" dirty="0"/>
              <a:t>“Episode 20, Soldiers of Gold, Interview with Caspar Weinberger,” August</a:t>
            </a:r>
          </a:p>
          <a:p>
            <a:r>
              <a:rPr lang="en-US" dirty="0"/>
              <a:t>1997, Cold War Interviews, National Digital Security Archive, https://nsarchive2.</a:t>
            </a:r>
          </a:p>
          <a:p>
            <a:r>
              <a:rPr lang="en-US" dirty="0"/>
              <a:t>gwu.edu/</a:t>
            </a:r>
            <a:r>
              <a:rPr lang="en-US" dirty="0" err="1"/>
              <a:t>coldwar</a:t>
            </a:r>
            <a:r>
              <a:rPr lang="en-US" dirty="0"/>
              <a:t>/interviews/episode-20/weinberger3.html.</a:t>
            </a:r>
          </a:p>
          <a:p>
            <a:r>
              <a:rPr lang="en-US" dirty="0"/>
              <a:t>155 HNN Staff, op. cit.</a:t>
            </a:r>
          </a:p>
          <a:p>
            <a:r>
              <a:rPr lang="en-US" dirty="0"/>
              <a:t>156 “Contras,” Wikipedia, January 8, 2023, https://en.wikipedia.org/wiki/</a:t>
            </a:r>
          </a:p>
          <a:p>
            <a:r>
              <a:rPr lang="en-US" dirty="0"/>
              <a:t>Contras#cite_ref-51</a:t>
            </a:r>
            <a:r>
              <a:rPr lang="en-US" dirty="0" smtClean="0"/>
              <a:t>.</a:t>
            </a:r>
            <a:endParaRPr lang="en-US" dirty="0"/>
          </a:p>
        </p:txBody>
      </p:sp>
    </p:spTree>
    <p:extLst>
      <p:ext uri="{BB962C8B-B14F-4D97-AF65-F5344CB8AC3E}">
        <p14:creationId xmlns:p14="http://schemas.microsoft.com/office/powerpoint/2010/main" val="215402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400" dirty="0">
                <a:cs typeface="+mj-cs"/>
              </a:rPr>
              <a:t>غالباً یک دکترین متعلق به یک دین </a:t>
            </a:r>
            <a:r>
              <a:rPr lang="fa-IR" sz="2400" dirty="0" smtClean="0">
                <a:cs typeface="+mj-cs"/>
              </a:rPr>
              <a:t>است و یا یک دولت </a:t>
            </a:r>
          </a:p>
          <a:p>
            <a:pPr algn="r" rtl="1"/>
            <a:r>
              <a:rPr lang="fa-IR" sz="2400" dirty="0" smtClean="0">
                <a:cs typeface="+mj-cs"/>
              </a:rPr>
              <a:t>در فرهنگ </a:t>
            </a:r>
            <a:r>
              <a:rPr lang="fa-IR" sz="2400" dirty="0">
                <a:cs typeface="+mj-cs"/>
              </a:rPr>
              <a:t>لغت </a:t>
            </a:r>
            <a:r>
              <a:rPr lang="fa-IR" sz="2400" dirty="0" smtClean="0">
                <a:cs typeface="+mj-cs"/>
              </a:rPr>
              <a:t>کلمه </a:t>
            </a:r>
            <a:r>
              <a:rPr lang="fa-IR" sz="2400" dirty="0">
                <a:cs typeface="+mj-cs"/>
              </a:rPr>
              <a:t>دکترین </a:t>
            </a:r>
            <a:r>
              <a:rPr lang="fa-IR" sz="2400" dirty="0" smtClean="0">
                <a:cs typeface="+mj-cs"/>
              </a:rPr>
              <a:t>به صورت زیر تعریف شده است:</a:t>
            </a:r>
            <a:endParaRPr lang="fa-IR" sz="2400" dirty="0">
              <a:cs typeface="+mj-cs"/>
            </a:endParaRPr>
          </a:p>
          <a:p>
            <a:pPr algn="r" rtl="1"/>
            <a:r>
              <a:rPr lang="fa-IR" sz="2400" dirty="0">
                <a:cs typeface="+mj-cs"/>
              </a:rPr>
              <a:t>«یک اصل، موقعیت یا خط مشی خاصی که آموزش داده یا از آن حمایت می شود، به عنوان </a:t>
            </a:r>
            <a:r>
              <a:rPr lang="fa-IR" sz="2400" dirty="0" smtClean="0">
                <a:cs typeface="+mj-cs"/>
              </a:rPr>
              <a:t>یک دین </a:t>
            </a:r>
            <a:r>
              <a:rPr lang="fa-IR" sz="2400" dirty="0">
                <a:cs typeface="+mj-cs"/>
              </a:rPr>
              <a:t>یا حکومت: آموزه های کاتولیک؛ دکترین </a:t>
            </a:r>
            <a:r>
              <a:rPr lang="fa-IR" sz="2400" dirty="0" smtClean="0">
                <a:cs typeface="+mj-cs"/>
              </a:rPr>
              <a:t>مونرو</a:t>
            </a:r>
          </a:p>
          <a:p>
            <a:pPr algn="r" rtl="1"/>
            <a:r>
              <a:rPr lang="fa-IR" sz="2400" dirty="0" smtClean="0">
                <a:cs typeface="+mj-cs"/>
              </a:rPr>
              <a:t>اگر به جای دکترین </a:t>
            </a:r>
            <a:r>
              <a:rPr lang="fa-IR" sz="2400" dirty="0">
                <a:cs typeface="+mj-cs"/>
              </a:rPr>
              <a:t>مونرو اصل مونرو یا موقعیت مونرو </a:t>
            </a:r>
            <a:r>
              <a:rPr lang="fa-IR" sz="2400" dirty="0" smtClean="0">
                <a:cs typeface="+mj-cs"/>
              </a:rPr>
              <a:t>و یا سیاست مونرو نامیده میشد کاملا جنبه زمینی پیدا میکرد که میتوانست در معرض تغییر قرار گیرد</a:t>
            </a:r>
          </a:p>
          <a:p>
            <a:pPr algn="r" rtl="1"/>
            <a:r>
              <a:rPr lang="fa-IR" sz="2400" dirty="0" smtClean="0">
                <a:cs typeface="+mj-cs"/>
              </a:rPr>
              <a:t>با نامیدن آن به عنوان دکترین به نظر میاید که اصولی دائمی و شبه مذهبی است</a:t>
            </a:r>
            <a:endParaRPr lang="fa-IR" sz="2400" dirty="0">
              <a:cs typeface="+mj-cs"/>
            </a:endParaRPr>
          </a:p>
          <a:p>
            <a:pPr algn="r" rtl="1"/>
            <a:r>
              <a:rPr lang="fa-IR" sz="2400" dirty="0" smtClean="0">
                <a:cs typeface="+mj-cs"/>
              </a:rPr>
              <a:t>دکترین </a:t>
            </a:r>
            <a:r>
              <a:rPr lang="fa-IR" sz="2400" dirty="0">
                <a:cs typeface="+mj-cs"/>
              </a:rPr>
              <a:t>مونرو یک معاهده یا قانون </a:t>
            </a:r>
            <a:r>
              <a:rPr lang="fa-IR" sz="2400" dirty="0" smtClean="0">
                <a:cs typeface="+mj-cs"/>
              </a:rPr>
              <a:t>اساسی و یا یک </a:t>
            </a:r>
            <a:r>
              <a:rPr lang="fa-IR" sz="2400" dirty="0">
                <a:cs typeface="+mj-cs"/>
              </a:rPr>
              <a:t>قطعنامه کنگره نیست. </a:t>
            </a:r>
            <a:endParaRPr lang="en-US" sz="2400" dirty="0">
              <a:cs typeface="+mj-cs"/>
            </a:endParaRPr>
          </a:p>
        </p:txBody>
      </p:sp>
    </p:spTree>
    <p:extLst>
      <p:ext uri="{BB962C8B-B14F-4D97-AF65-F5344CB8AC3E}">
        <p14:creationId xmlns:p14="http://schemas.microsoft.com/office/powerpoint/2010/main" val="19715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157 </a:t>
            </a:r>
            <a:r>
              <a:rPr lang="en-US" dirty="0"/>
              <a:t>Gaddis Smith, The Last Years of the Monroe Doctrine, 1945-1993, (New</a:t>
            </a:r>
          </a:p>
          <a:p>
            <a:r>
              <a:rPr lang="en-US" dirty="0"/>
              <a:t>York, NY: Hill and Wang, 1994), Internet Archive, January 8, 2023, https://archive.</a:t>
            </a:r>
          </a:p>
          <a:p>
            <a:r>
              <a:rPr lang="en-US" dirty="0"/>
              <a:t>org/details/lastyearsofmonro0000smit/page/202/mode/2up.</a:t>
            </a:r>
          </a:p>
          <a:p>
            <a:r>
              <a:rPr lang="en-US" dirty="0"/>
              <a:t>158 Phyllis </a:t>
            </a:r>
            <a:r>
              <a:rPr lang="en-US" dirty="0" err="1"/>
              <a:t>Schlafly</a:t>
            </a:r>
            <a:r>
              <a:rPr lang="en-US" dirty="0"/>
              <a:t>, “Reaffirming the Monroe Doctrine – May 1987,”</a:t>
            </a:r>
          </a:p>
          <a:p>
            <a:r>
              <a:rPr lang="en-US" dirty="0"/>
              <a:t>Phyllis </a:t>
            </a:r>
            <a:r>
              <a:rPr lang="en-US" dirty="0" err="1"/>
              <a:t>Schlafly</a:t>
            </a:r>
            <a:r>
              <a:rPr lang="en-US" dirty="0"/>
              <a:t> Eagles, The </a:t>
            </a:r>
            <a:r>
              <a:rPr lang="en-US" dirty="0" err="1"/>
              <a:t>Phillis</a:t>
            </a:r>
            <a:r>
              <a:rPr lang="en-US" dirty="0"/>
              <a:t> </a:t>
            </a:r>
            <a:r>
              <a:rPr lang="en-US" dirty="0" err="1"/>
              <a:t>Schlafly</a:t>
            </a:r>
            <a:r>
              <a:rPr lang="en-US" dirty="0"/>
              <a:t> Report, January 8, 2023, https://www.</a:t>
            </a:r>
          </a:p>
          <a:p>
            <a:r>
              <a:rPr lang="en-US" dirty="0"/>
              <a:t>phyllisschlafly.com/national-sovereignty/reaffirming-the-</a:t>
            </a:r>
            <a:r>
              <a:rPr lang="en-US" dirty="0" err="1"/>
              <a:t>monroe</a:t>
            </a:r>
            <a:r>
              <a:rPr lang="en-US" dirty="0"/>
              <a:t>-doctrine/.</a:t>
            </a:r>
          </a:p>
          <a:p>
            <a:r>
              <a:rPr lang="en-US" dirty="0"/>
              <a:t>159 “Human Rights Watch World Report 1989: Nicaragua,” Human Rights</a:t>
            </a:r>
          </a:p>
          <a:p>
            <a:r>
              <a:rPr lang="en-US" dirty="0"/>
              <a:t>Watch, January 8, 2023, https://www.hrw.org/legacy/reports/1989/WR89/</a:t>
            </a:r>
          </a:p>
          <a:p>
            <a:r>
              <a:rPr lang="en-US" dirty="0"/>
              <a:t>Nicaragu.htm;</a:t>
            </a:r>
          </a:p>
          <a:p>
            <a:r>
              <a:rPr lang="en-US" dirty="0"/>
              <a:t>“Bush Vows to End Embargo if Chamorro Wins,” The Washington Post, January</a:t>
            </a:r>
          </a:p>
          <a:p>
            <a:r>
              <a:rPr lang="en-US" dirty="0"/>
              <a:t>8, 2023, https://www.washingtonpost.com/archive/politics/1989/11/09/</a:t>
            </a:r>
          </a:p>
          <a:p>
            <a:r>
              <a:rPr lang="en-US" dirty="0"/>
              <a:t>bush-vows-to-end-embargo-if-</a:t>
            </a:r>
            <a:r>
              <a:rPr lang="en-US" dirty="0" err="1"/>
              <a:t>chamorro</a:t>
            </a:r>
            <a:r>
              <a:rPr lang="en-US" dirty="0"/>
              <a:t>-wins/705463fe-b519-4cef-8e9e-</a:t>
            </a:r>
          </a:p>
          <a:p>
            <a:r>
              <a:rPr lang="en-US" dirty="0"/>
              <a:t>95b2504081d6/.</a:t>
            </a:r>
          </a:p>
          <a:p>
            <a:r>
              <a:rPr lang="en-US" dirty="0"/>
              <a:t>160 “Most Notorious SOA Graduates,” March 6, 2019, SOA Watch, https://</a:t>
            </a:r>
          </a:p>
          <a:p>
            <a:r>
              <a:rPr lang="en-US" dirty="0"/>
              <a:t>soaw.org/notorious-</a:t>
            </a:r>
            <a:r>
              <a:rPr lang="en-US" dirty="0" err="1"/>
              <a:t>soa</a:t>
            </a:r>
            <a:r>
              <a:rPr lang="en-US" dirty="0"/>
              <a:t>-graduates.</a:t>
            </a:r>
          </a:p>
          <a:p>
            <a:r>
              <a:rPr lang="en-US" dirty="0"/>
              <a:t>161 Steven Lee Myers, “Be All That You Can Be: Your Future as an Extortionist,”</a:t>
            </a:r>
          </a:p>
          <a:p>
            <a:r>
              <a:rPr lang="en-US" dirty="0"/>
              <a:t>October 6, 1996, The New York Times, https://www.nytimes.com/1996/10/06/</a:t>
            </a:r>
          </a:p>
        </p:txBody>
      </p:sp>
    </p:spTree>
    <p:extLst>
      <p:ext uri="{BB962C8B-B14F-4D97-AF65-F5344CB8AC3E}">
        <p14:creationId xmlns:p14="http://schemas.microsoft.com/office/powerpoint/2010/main" val="18991598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err="1"/>
              <a:t>weekinreview</a:t>
            </a:r>
            <a:r>
              <a:rPr lang="en-US" dirty="0"/>
              <a:t>/be-all-that-you-can-be-your-future-as-an-extortionist.html;</a:t>
            </a:r>
          </a:p>
          <a:p>
            <a:r>
              <a:rPr lang="en-US" dirty="0"/>
              <a:t>“Prisoner Abuse: Patterns from the Past,” National Security Archive Electronic</a:t>
            </a:r>
          </a:p>
          <a:p>
            <a:r>
              <a:rPr lang="en-US" dirty="0"/>
              <a:t>Briefing Book #122, May 12, 2004, updated after February 25, 2014, The National</a:t>
            </a:r>
          </a:p>
          <a:p>
            <a:r>
              <a:rPr lang="en-US" dirty="0"/>
              <a:t>Security Archive, https://nsarchive2.gwu.edu/NSAEBB/NSAEBB122/;</a:t>
            </a:r>
          </a:p>
          <a:p>
            <a:r>
              <a:rPr lang="en-US" dirty="0"/>
              <a:t>Beth Van </a:t>
            </a:r>
            <a:r>
              <a:rPr lang="en-US" dirty="0" err="1"/>
              <a:t>Schaack</a:t>
            </a:r>
            <a:r>
              <a:rPr lang="en-US" dirty="0"/>
              <a:t>, “The Torture Convention and Appendix M of the Army Field</a:t>
            </a:r>
          </a:p>
          <a:p>
            <a:r>
              <a:rPr lang="en-US" dirty="0"/>
              <a:t>Manual on Interrogations,” Just Security, https://www.justsecurity.org/18043/</a:t>
            </a:r>
          </a:p>
          <a:p>
            <a:r>
              <a:rPr lang="en-US" dirty="0"/>
              <a:t>torture-convention-appendix-army-field-manual-interrogations/.</a:t>
            </a:r>
          </a:p>
          <a:p>
            <a:r>
              <a:rPr lang="en-US" dirty="0"/>
              <a:t>162 “US-trained ex-military intelligence officer sentenced to 22 years for</a:t>
            </a:r>
          </a:p>
          <a:p>
            <a:r>
              <a:rPr lang="en-US" dirty="0"/>
              <a:t>murder of Berta Caceres,” July 19, 2022, School of the Americas Watch, https://</a:t>
            </a:r>
          </a:p>
          <a:p>
            <a:r>
              <a:rPr lang="en-US" dirty="0"/>
              <a:t>soaw.org/u-s-trained-ex-military-intelligence-officer-sentenced-to-22-years-formurder-</a:t>
            </a:r>
          </a:p>
          <a:p>
            <a:r>
              <a:rPr lang="en-US" dirty="0"/>
              <a:t>of-berta-caceres-2.</a:t>
            </a:r>
          </a:p>
          <a:p>
            <a:r>
              <a:rPr lang="en-US" dirty="0"/>
              <a:t>163 “Four WHINSEC graduates among those arrested for the assassination</a:t>
            </a:r>
          </a:p>
          <a:p>
            <a:r>
              <a:rPr lang="en-US" dirty="0"/>
              <a:t>of President </a:t>
            </a:r>
            <a:r>
              <a:rPr lang="en-US" dirty="0" err="1"/>
              <a:t>Moïse</a:t>
            </a:r>
            <a:r>
              <a:rPr lang="en-US" dirty="0"/>
              <a:t>,” July 22, 2021, School of the Americas Watch, https://soaw.</a:t>
            </a:r>
          </a:p>
          <a:p>
            <a:r>
              <a:rPr lang="en-US" dirty="0"/>
              <a:t>org/</a:t>
            </a:r>
            <a:r>
              <a:rPr lang="en-US" dirty="0" err="1"/>
              <a:t>whinsecgraduatesarrestedhaiti</a:t>
            </a:r>
            <a:r>
              <a:rPr lang="en-US" dirty="0"/>
              <a:t>.</a:t>
            </a:r>
          </a:p>
          <a:p>
            <a:r>
              <a:rPr lang="en-US" dirty="0"/>
              <a:t>164 “SOA/WHINSEC graduate coup in Bolivia: US-backed regime massacres</a:t>
            </a:r>
          </a:p>
          <a:p>
            <a:r>
              <a:rPr lang="en-US" dirty="0"/>
              <a:t>demonstrators,” November 20, 2019, School of the Americas Watch, https://</a:t>
            </a:r>
          </a:p>
          <a:p>
            <a:r>
              <a:rPr lang="en-US" dirty="0"/>
              <a:t>soaw.org/soa-whinsec-graduate-coup-in-bolivia-us-backed-regime-massacresdemonstrators</a:t>
            </a:r>
            <a:r>
              <a:rPr lang="en-US" dirty="0" smtClean="0"/>
              <a:t>.</a:t>
            </a:r>
            <a:endParaRPr lang="en-US" dirty="0"/>
          </a:p>
        </p:txBody>
      </p:sp>
    </p:spTree>
    <p:extLst>
      <p:ext uri="{BB962C8B-B14F-4D97-AF65-F5344CB8AC3E}">
        <p14:creationId xmlns:p14="http://schemas.microsoft.com/office/powerpoint/2010/main" val="14505061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165 </a:t>
            </a:r>
            <a:r>
              <a:rPr lang="en-US" dirty="0"/>
              <a:t>HNN Staff, op. cit.</a:t>
            </a:r>
          </a:p>
          <a:p>
            <a:r>
              <a:rPr lang="en-US" dirty="0"/>
              <a:t>166 David Swanson, “Colin Powell’s Own Staff Had Warned Him Against His</a:t>
            </a:r>
          </a:p>
          <a:p>
            <a:r>
              <a:rPr lang="en-US" dirty="0"/>
              <a:t>War Lies,” February 17, 2011, Let’s Try Democracy, DavidSwanson.org, https://</a:t>
            </a:r>
          </a:p>
          <a:p>
            <a:r>
              <a:rPr lang="en-US" dirty="0"/>
              <a:t>davidswanson.org/</a:t>
            </a:r>
            <a:r>
              <a:rPr lang="en-US" dirty="0" err="1"/>
              <a:t>colin</a:t>
            </a:r>
            <a:r>
              <a:rPr lang="en-US" dirty="0"/>
              <a:t>-</a:t>
            </a:r>
            <a:r>
              <a:rPr lang="en-US" dirty="0" err="1"/>
              <a:t>powells</a:t>
            </a:r>
            <a:r>
              <a:rPr lang="en-US" dirty="0"/>
              <a:t>-own-staff-had-warned-him-against-his-</a:t>
            </a:r>
            <a:r>
              <a:rPr lang="en-US" dirty="0" err="1"/>
              <a:t>warlies</a:t>
            </a:r>
            <a:r>
              <a:rPr lang="en-US" dirty="0"/>
              <a:t>/.</a:t>
            </a:r>
          </a:p>
          <a:p>
            <a:r>
              <a:rPr lang="en-US" dirty="0"/>
              <a:t>167 David Swanson, “Humanitarian War vs. Humanity,” February 23,</a:t>
            </a:r>
          </a:p>
          <a:p>
            <a:r>
              <a:rPr lang="en-US" dirty="0"/>
              <a:t>2011, Let’s Try Democracy, DavidSwanson.org, https://davidswanson.org/</a:t>
            </a:r>
          </a:p>
          <a:p>
            <a:r>
              <a:rPr lang="en-US" dirty="0"/>
              <a:t>humanitarian-war-</a:t>
            </a:r>
            <a:r>
              <a:rPr lang="en-US" dirty="0" err="1"/>
              <a:t>vs</a:t>
            </a:r>
            <a:r>
              <a:rPr lang="en-US" dirty="0"/>
              <a:t>-humanity/.</a:t>
            </a:r>
          </a:p>
          <a:p>
            <a:r>
              <a:rPr lang="en-US" dirty="0"/>
              <a:t>168 William </a:t>
            </a:r>
            <a:r>
              <a:rPr lang="en-US" dirty="0" err="1"/>
              <a:t>Camacaro</a:t>
            </a:r>
            <a:r>
              <a:rPr lang="en-US" dirty="0"/>
              <a:t> and Frederick Mills, “Decolonization and </a:t>
            </a:r>
            <a:r>
              <a:rPr lang="en-US" dirty="0" err="1"/>
              <a:t>Multipolarity</a:t>
            </a:r>
            <a:r>
              <a:rPr lang="en-US" dirty="0"/>
              <a:t>,</a:t>
            </a:r>
          </a:p>
          <a:p>
            <a:r>
              <a:rPr lang="en-US" dirty="0"/>
              <a:t>and the Demise of the Monroe Doctrine,” December 6, 2022, Council on</a:t>
            </a:r>
          </a:p>
          <a:p>
            <a:r>
              <a:rPr lang="en-US" dirty="0"/>
              <a:t>Hemispheric Affairs, https://www.coha.org/decolonization-multipolarity-andthe-</a:t>
            </a:r>
          </a:p>
          <a:p>
            <a:r>
              <a:rPr lang="en-US" dirty="0"/>
              <a:t>demise-of-the-</a:t>
            </a:r>
            <a:r>
              <a:rPr lang="en-US" dirty="0" err="1"/>
              <a:t>monroe</a:t>
            </a:r>
            <a:r>
              <a:rPr lang="en-US" dirty="0"/>
              <a:t>-doctrine/.</a:t>
            </a:r>
          </a:p>
          <a:p>
            <a:r>
              <a:rPr lang="en-US" dirty="0"/>
              <a:t>169 David Swanson, “Lies about Rwanda Mean More Wars if not Corrected,”</a:t>
            </a:r>
          </a:p>
          <a:p>
            <a:r>
              <a:rPr lang="en-US" dirty="0"/>
              <a:t>March 8, 2014, Let’s Try Democracy, DavidSwanson.org, https://davidswanson.</a:t>
            </a:r>
          </a:p>
          <a:p>
            <a:r>
              <a:rPr lang="en-US" dirty="0"/>
              <a:t>org/lies-about-</a:t>
            </a:r>
            <a:r>
              <a:rPr lang="en-US" dirty="0" err="1"/>
              <a:t>rwanda</a:t>
            </a:r>
            <a:r>
              <a:rPr lang="en-US" dirty="0"/>
              <a:t>-mean-more-wars-if-not-corrected/.</a:t>
            </a:r>
          </a:p>
          <a:p>
            <a:r>
              <a:rPr lang="en-US" dirty="0"/>
              <a:t>170 David Swanson, host, “Talk Nation Radio: Manuel Perez-Rocha: 20 Years</a:t>
            </a:r>
          </a:p>
          <a:p>
            <a:r>
              <a:rPr lang="en-US" dirty="0"/>
              <a:t>of NAFTA is Enough,” Talk Nation Radio: Let’s Try Democracy: </a:t>
            </a:r>
            <a:r>
              <a:rPr lang="en-US" dirty="0" err="1"/>
              <a:t>DavidSwanson</a:t>
            </a:r>
            <a:r>
              <a:rPr lang="en-US" dirty="0"/>
              <a:t>.</a:t>
            </a:r>
          </a:p>
        </p:txBody>
      </p:sp>
    </p:spTree>
    <p:extLst>
      <p:ext uri="{BB962C8B-B14F-4D97-AF65-F5344CB8AC3E}">
        <p14:creationId xmlns:p14="http://schemas.microsoft.com/office/powerpoint/2010/main" val="13503570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a:t>org, (podcast), November 13, 2013, https://davidswanson.org/talk-nation-radiomanuel-</a:t>
            </a:r>
          </a:p>
          <a:p>
            <a:r>
              <a:rPr lang="en-US" dirty="0"/>
              <a:t>perez-rocha-20-years-of-nafta-is-enough-3.</a:t>
            </a:r>
          </a:p>
          <a:p>
            <a:r>
              <a:rPr lang="en-US" dirty="0"/>
              <a:t>171 Tim Judson, “CAFTA Trade Lawsuit Highlights Threat to State Regulations</a:t>
            </a:r>
          </a:p>
          <a:p>
            <a:r>
              <a:rPr lang="en-US" dirty="0"/>
              <a:t>from Bad Trade Agreements,” August 26, 2010, Institute for Agriculture &amp; Trade</a:t>
            </a:r>
          </a:p>
          <a:p>
            <a:r>
              <a:rPr lang="en-US" dirty="0"/>
              <a:t>Policy,” https://www.iatp.org/news/cafta-trade-lawsuit-highlights-threat-tostate-</a:t>
            </a:r>
          </a:p>
          <a:p>
            <a:r>
              <a:rPr lang="en-US" dirty="0"/>
              <a:t>regulations-from-bad-trade-agreements.</a:t>
            </a:r>
          </a:p>
          <a:p>
            <a:r>
              <a:rPr lang="en-US" dirty="0"/>
              <a:t>172 Swanson, “Allison Lira,” op. cit.</a:t>
            </a:r>
          </a:p>
          <a:p>
            <a:r>
              <a:rPr lang="en-US" dirty="0"/>
              <a:t>173 Manual Perez-Rocha and Julia Paley, “What ‘Free Trade’ Has Done to</a:t>
            </a:r>
          </a:p>
          <a:p>
            <a:r>
              <a:rPr lang="en-US" dirty="0"/>
              <a:t>Central America,” November 21, 2015, Foreign Policy in Focus, https://fpif.org/</a:t>
            </a:r>
          </a:p>
          <a:p>
            <a:r>
              <a:rPr lang="en-US" dirty="0"/>
              <a:t>free-trade-done-central-</a:t>
            </a:r>
            <a:r>
              <a:rPr lang="en-US" dirty="0" err="1"/>
              <a:t>america</a:t>
            </a:r>
            <a:r>
              <a:rPr lang="en-US" dirty="0"/>
              <a:t>;</a:t>
            </a:r>
          </a:p>
          <a:p>
            <a:r>
              <a:rPr lang="en-US" dirty="0"/>
              <a:t>Liz </a:t>
            </a:r>
            <a:r>
              <a:rPr lang="en-US" dirty="0" err="1"/>
              <a:t>Grandia</a:t>
            </a:r>
            <a:r>
              <a:rPr lang="en-US" dirty="0"/>
              <a:t>, et al, “Are corporations hog-tying conservation groups in CAFTA</a:t>
            </a:r>
          </a:p>
          <a:p>
            <a:r>
              <a:rPr lang="en-US" dirty="0"/>
              <a:t>fight?” June 3, 2005, Grist, https://grist.org/article/grandia-cafta.</a:t>
            </a:r>
          </a:p>
          <a:p>
            <a:r>
              <a:rPr lang="en-US" dirty="0"/>
              <a:t>174 William Blum, “Haiti, 1986-1994: Who will rid me of this turbulent</a:t>
            </a:r>
          </a:p>
          <a:p>
            <a:r>
              <a:rPr lang="en-US" dirty="0"/>
              <a:t>priest?” WilliamBlum.org, January 8, 2023, https://williamblum.org/chapters/</a:t>
            </a:r>
          </a:p>
          <a:p>
            <a:r>
              <a:rPr lang="en-US" dirty="0"/>
              <a:t>killing-hope/</a:t>
            </a:r>
            <a:r>
              <a:rPr lang="en-US" dirty="0" err="1"/>
              <a:t>haiti</a:t>
            </a:r>
            <a:r>
              <a:rPr lang="en-US" dirty="0" smtClean="0"/>
              <a:t>.</a:t>
            </a:r>
            <a:endParaRPr lang="en-US" dirty="0"/>
          </a:p>
        </p:txBody>
      </p:sp>
    </p:spTree>
    <p:extLst>
      <p:ext uri="{BB962C8B-B14F-4D97-AF65-F5344CB8AC3E}">
        <p14:creationId xmlns:p14="http://schemas.microsoft.com/office/powerpoint/2010/main" val="27449331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175 </a:t>
            </a:r>
            <a:r>
              <a:rPr lang="en-US" dirty="0"/>
              <a:t>Ed </a:t>
            </a:r>
            <a:r>
              <a:rPr lang="en-US" dirty="0" err="1"/>
              <a:t>Vulliamy</a:t>
            </a:r>
            <a:r>
              <a:rPr lang="en-US" dirty="0"/>
              <a:t>, “Venezuela Coup Linked to Bush Team,” April 21, 2002, The</a:t>
            </a:r>
          </a:p>
          <a:p>
            <a:r>
              <a:rPr lang="en-US" dirty="0"/>
              <a:t>Guardian: Observer World View, https://www.theguardian.com/world/2002/</a:t>
            </a:r>
          </a:p>
          <a:p>
            <a:r>
              <a:rPr lang="en-US" dirty="0" err="1"/>
              <a:t>apr</a:t>
            </a:r>
            <a:r>
              <a:rPr lang="en-US" dirty="0"/>
              <a:t>/21/</a:t>
            </a:r>
            <a:r>
              <a:rPr lang="en-US" dirty="0" err="1"/>
              <a:t>usa.venezuela</a:t>
            </a:r>
            <a:r>
              <a:rPr lang="en-US" dirty="0"/>
              <a:t>.</a:t>
            </a:r>
          </a:p>
          <a:p>
            <a:r>
              <a:rPr lang="en-US" dirty="0"/>
              <a:t>176 Pablo </a:t>
            </a:r>
            <a:r>
              <a:rPr lang="en-US" dirty="0" err="1"/>
              <a:t>Bachelet</a:t>
            </a:r>
            <a:r>
              <a:rPr lang="en-US" dirty="0"/>
              <a:t>, “Bush Legacy: Farewell to the Monroe Doctrine?”</a:t>
            </a:r>
          </a:p>
          <a:p>
            <a:r>
              <a:rPr lang="en-US" dirty="0"/>
              <a:t>March 1, 2008, McClatchy-Tribune Information Services: McClatchy Newspaper:</a:t>
            </a:r>
          </a:p>
          <a:p>
            <a:r>
              <a:rPr lang="en-US" dirty="0"/>
              <a:t>McClatchy Washington Bureau, https://www.mcclatchydc.com/news/politicsgovernment/</a:t>
            </a:r>
          </a:p>
          <a:p>
            <a:r>
              <a:rPr lang="en-US" dirty="0"/>
              <a:t>article24477520.html.</a:t>
            </a:r>
          </a:p>
          <a:p>
            <a:r>
              <a:rPr lang="en-US" dirty="0"/>
              <a:t>177 Phil Stewart, “Ecuador wants military base in Miami,” October</a:t>
            </a:r>
          </a:p>
          <a:p>
            <a:r>
              <a:rPr lang="en-US" dirty="0"/>
              <a:t>2, 2007, Reuters, https://www.reuters.com/article/ecuador-baseidUKADD25267520071022.</a:t>
            </a:r>
          </a:p>
          <a:p>
            <a:r>
              <a:rPr lang="en-US" dirty="0"/>
              <a:t>178 </a:t>
            </a:r>
            <a:r>
              <a:rPr lang="en-US" dirty="0" err="1"/>
              <a:t>Florent</a:t>
            </a:r>
            <a:r>
              <a:rPr lang="en-US" dirty="0"/>
              <a:t> </a:t>
            </a:r>
            <a:r>
              <a:rPr lang="en-US" dirty="0" err="1"/>
              <a:t>Zemmouche</a:t>
            </a:r>
            <a:r>
              <a:rPr lang="en-US" dirty="0"/>
              <a:t>, “In Conversation with Rafael Correa,” July 18,</a:t>
            </a:r>
          </a:p>
          <a:p>
            <a:r>
              <a:rPr lang="en-US" dirty="0"/>
              <a:t>2022, Latin American Information Agency (ALAI), https://www.alai.info/en/inconversation-</a:t>
            </a:r>
          </a:p>
          <a:p>
            <a:r>
              <a:rPr lang="en-US" dirty="0"/>
              <a:t>with-</a:t>
            </a:r>
            <a:r>
              <a:rPr lang="en-US" dirty="0" err="1"/>
              <a:t>rafael</a:t>
            </a:r>
            <a:r>
              <a:rPr lang="en-US" dirty="0"/>
              <a:t>-</a:t>
            </a:r>
            <a:r>
              <a:rPr lang="en-US" dirty="0" err="1"/>
              <a:t>correa</a:t>
            </a:r>
            <a:r>
              <a:rPr lang="en-US" dirty="0"/>
              <a:t>/.</a:t>
            </a:r>
          </a:p>
          <a:p>
            <a:r>
              <a:rPr lang="en-US" dirty="0"/>
              <a:t>179 </a:t>
            </a:r>
            <a:r>
              <a:rPr lang="en-US" dirty="0" err="1"/>
              <a:t>Alina</a:t>
            </a:r>
            <a:r>
              <a:rPr lang="en-US" dirty="0"/>
              <a:t> Duarte, “The Nobodies Take Office in Colombia: An In-Depth</a:t>
            </a:r>
          </a:p>
          <a:p>
            <a:r>
              <a:rPr lang="en-US" dirty="0"/>
              <a:t>Analysis,” August 11, 2022, Council on Hemispheric Affairs, https://www.coha.</a:t>
            </a:r>
          </a:p>
          <a:p>
            <a:r>
              <a:rPr lang="en-US" dirty="0"/>
              <a:t>org/the-nobodies-take-office-in-</a:t>
            </a:r>
            <a:r>
              <a:rPr lang="en-US" dirty="0" err="1"/>
              <a:t>colombia</a:t>
            </a:r>
            <a:r>
              <a:rPr lang="en-US" dirty="0"/>
              <a:t>-an-in-depth-analysis.</a:t>
            </a:r>
          </a:p>
          <a:p>
            <a:r>
              <a:rPr lang="en-US" dirty="0"/>
              <a:t>180 Dana Frank, “In Honduras, a Mess Made in the US,” January 26, 2012,</a:t>
            </a:r>
          </a:p>
          <a:p>
            <a:r>
              <a:rPr lang="en-US" dirty="0"/>
              <a:t>The New York Times: Opinion, https://www.nytimes.com/2012/01/27/opinion/inhonduras-</a:t>
            </a:r>
          </a:p>
          <a:p>
            <a:r>
              <a:rPr lang="en-US" dirty="0"/>
              <a:t>a-mess-helped-by-the-us.html;</a:t>
            </a:r>
          </a:p>
          <a:p>
            <a:r>
              <a:rPr lang="en-US" dirty="0"/>
              <a:t>Karen </a:t>
            </a:r>
            <a:r>
              <a:rPr lang="en-US" dirty="0" err="1"/>
              <a:t>Attiah</a:t>
            </a:r>
            <a:r>
              <a:rPr lang="en-US" dirty="0"/>
              <a:t>, “Hilary Clinton’s Dodgy Answers on Honduras Coup,” April 19,</a:t>
            </a:r>
          </a:p>
        </p:txBody>
      </p:sp>
    </p:spTree>
    <p:extLst>
      <p:ext uri="{BB962C8B-B14F-4D97-AF65-F5344CB8AC3E}">
        <p14:creationId xmlns:p14="http://schemas.microsoft.com/office/powerpoint/2010/main" val="33131098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0000" lnSpcReduction="20000"/>
          </a:bodyPr>
          <a:lstStyle/>
          <a:p>
            <a:r>
              <a:rPr lang="en-US" dirty="0"/>
              <a:t>2016, The Washington Post, https://www.washingtonpost.com/blogs/postpartisan/</a:t>
            </a:r>
          </a:p>
          <a:p>
            <a:r>
              <a:rPr lang="en-US" dirty="0" err="1"/>
              <a:t>wp</a:t>
            </a:r>
            <a:r>
              <a:rPr lang="en-US" dirty="0"/>
              <a:t>/2016/04/19/</a:t>
            </a:r>
            <a:r>
              <a:rPr lang="en-US" dirty="0" err="1"/>
              <a:t>hillary</a:t>
            </a:r>
            <a:r>
              <a:rPr lang="en-US" dirty="0"/>
              <a:t>-</a:t>
            </a:r>
            <a:r>
              <a:rPr lang="en-US" dirty="0" err="1"/>
              <a:t>clintons</a:t>
            </a:r>
            <a:r>
              <a:rPr lang="en-US" dirty="0"/>
              <a:t>-dodgy-answers-on-</a:t>
            </a:r>
            <a:r>
              <a:rPr lang="en-US" dirty="0" err="1"/>
              <a:t>honduras</a:t>
            </a:r>
            <a:r>
              <a:rPr lang="en-US" dirty="0"/>
              <a:t>-coup/;</a:t>
            </a:r>
          </a:p>
          <a:p>
            <a:r>
              <a:rPr lang="en-US" dirty="0"/>
              <a:t>David Swanson, “Talk Nation Radio: Dana Frank on What the U.S. Is Doing to</a:t>
            </a:r>
          </a:p>
          <a:p>
            <a:r>
              <a:rPr lang="en-US" dirty="0"/>
              <a:t>Honduras,” January 22, 2019, Let’s Try Democracy, DavidSwanson.org, (podcast),</a:t>
            </a:r>
          </a:p>
          <a:p>
            <a:r>
              <a:rPr lang="en-US" dirty="0"/>
              <a:t>https://davidswanson.org/talk-nation-radio-dana-frank-on-what-the-u-s-isdoing-</a:t>
            </a:r>
          </a:p>
          <a:p>
            <a:r>
              <a:rPr lang="en-US" dirty="0"/>
              <a:t>to-</a:t>
            </a:r>
            <a:r>
              <a:rPr lang="en-US" dirty="0" err="1"/>
              <a:t>honduras</a:t>
            </a:r>
            <a:r>
              <a:rPr lang="en-US" dirty="0"/>
              <a:t>.</a:t>
            </a:r>
          </a:p>
          <a:p>
            <a:r>
              <a:rPr lang="en-US" dirty="0"/>
              <a:t>181 Greg </a:t>
            </a:r>
            <a:r>
              <a:rPr lang="en-US" dirty="0" err="1"/>
              <a:t>Grandin</a:t>
            </a:r>
            <a:r>
              <a:rPr lang="en-US" dirty="0"/>
              <a:t>, “How Obama’s Normalization of the Brazil Coup</a:t>
            </a:r>
          </a:p>
          <a:p>
            <a:r>
              <a:rPr lang="en-US" dirty="0"/>
              <a:t>Prefigured </a:t>
            </a:r>
            <a:r>
              <a:rPr lang="en-US" dirty="0" err="1"/>
              <a:t>Trumpism</a:t>
            </a:r>
            <a:r>
              <a:rPr lang="en-US" dirty="0"/>
              <a:t>,” November 22, 2016, The Nation: Latin America, https://</a:t>
            </a:r>
          </a:p>
          <a:p>
            <a:r>
              <a:rPr lang="en-US" dirty="0"/>
              <a:t>www.thenation.com/article/archive/how-obamas-normalization-of-the-brazilcoup-</a:t>
            </a:r>
          </a:p>
          <a:p>
            <a:r>
              <a:rPr lang="en-US" dirty="0"/>
              <a:t>prefigured-</a:t>
            </a:r>
            <a:r>
              <a:rPr lang="en-US" dirty="0" err="1"/>
              <a:t>trumpism</a:t>
            </a:r>
            <a:r>
              <a:rPr lang="en-US" dirty="0"/>
              <a:t>/.</a:t>
            </a:r>
          </a:p>
          <a:p>
            <a:r>
              <a:rPr lang="en-US" dirty="0"/>
              <a:t>182 “Trump Says He is Considering Military Action in Venezuela” (video),</a:t>
            </a:r>
          </a:p>
          <a:p>
            <a:r>
              <a:rPr lang="en-US" dirty="0"/>
              <a:t>August 11, 2017, Voice of America: Archive, https://www.voanews.com/a/</a:t>
            </a:r>
          </a:p>
          <a:p>
            <a:r>
              <a:rPr lang="en-US" dirty="0"/>
              <a:t>trump-military-action-</a:t>
            </a:r>
            <a:r>
              <a:rPr lang="en-US" dirty="0" err="1"/>
              <a:t>venezuela</a:t>
            </a:r>
            <a:r>
              <a:rPr lang="en-US" dirty="0"/>
              <a:t>/3982464.html.</a:t>
            </a:r>
          </a:p>
          <a:p>
            <a:r>
              <a:rPr lang="en-US" dirty="0"/>
              <a:t>183 Texas A&amp;M University: U.S. Department of State YouTube Channels,</a:t>
            </a:r>
          </a:p>
          <a:p>
            <a:r>
              <a:rPr lang="en-US" dirty="0"/>
              <a:t>“Secretary </a:t>
            </a:r>
            <a:r>
              <a:rPr lang="en-US" dirty="0" err="1"/>
              <a:t>Pompeo</a:t>
            </a:r>
            <a:r>
              <a:rPr lang="en-US" dirty="0"/>
              <a:t> Participates in Q&amp;A Discussion at Texas A&amp;M University,”</a:t>
            </a:r>
          </a:p>
          <a:p>
            <a:r>
              <a:rPr lang="en-US" dirty="0"/>
              <a:t>April 15, 2019, (video: 32:31) YouTube, https://www.youtube.com/watch?v=x6</a:t>
            </a:r>
          </a:p>
          <a:p>
            <a:r>
              <a:rPr lang="en-US" dirty="0" err="1"/>
              <a:t>wbfjspVww&amp;t</a:t>
            </a:r>
            <a:r>
              <a:rPr lang="en-US" dirty="0"/>
              <a:t>=1700s;</a:t>
            </a:r>
          </a:p>
          <a:p>
            <a:r>
              <a:rPr lang="en-US" dirty="0"/>
              <a:t>Mark, Moore, “Venezuela could become a risk to US: CIA Director,” April</a:t>
            </a:r>
          </a:p>
          <a:p>
            <a:r>
              <a:rPr lang="en-US" dirty="0"/>
              <a:t>13, 2017, The New York Post, https://nypost.com/2017/08/13/venezuela-couldbecome-</a:t>
            </a:r>
          </a:p>
          <a:p>
            <a:r>
              <a:rPr lang="en-US" dirty="0"/>
              <a:t>a-risk-to-us-</a:t>
            </a:r>
            <a:r>
              <a:rPr lang="en-US" dirty="0" err="1"/>
              <a:t>cia</a:t>
            </a:r>
            <a:r>
              <a:rPr lang="en-US" dirty="0"/>
              <a:t>-director</a:t>
            </a:r>
            <a:r>
              <a:rPr lang="en-US" dirty="0" smtClean="0"/>
              <a:t>/.;</a:t>
            </a:r>
            <a:endParaRPr lang="en-US" dirty="0"/>
          </a:p>
        </p:txBody>
      </p:sp>
    </p:spTree>
    <p:extLst>
      <p:ext uri="{BB962C8B-B14F-4D97-AF65-F5344CB8AC3E}">
        <p14:creationId xmlns:p14="http://schemas.microsoft.com/office/powerpoint/2010/main" val="19610763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184 </a:t>
            </a:r>
            <a:r>
              <a:rPr lang="en-US" dirty="0"/>
              <a:t>“Economist Jeffrey Sachs: U.S. Sanctions Have Devastated Venezuela</a:t>
            </a:r>
          </a:p>
          <a:p>
            <a:r>
              <a:rPr lang="en-US" dirty="0"/>
              <a:t>and Killed Over 40,000 Since 2017,” May 1, 2019, (video), Democracy Now,</a:t>
            </a:r>
          </a:p>
          <a:p>
            <a:r>
              <a:rPr lang="en-US" dirty="0"/>
              <a:t>https://www.democracynow.org/2019/5/1/economist_jeffrey_sachs_us_</a:t>
            </a:r>
          </a:p>
          <a:p>
            <a:r>
              <a:rPr lang="en-US" dirty="0" err="1"/>
              <a:t>sanctions_have</a:t>
            </a:r>
            <a:r>
              <a:rPr lang="en-US" dirty="0"/>
              <a:t>;</a:t>
            </a:r>
          </a:p>
          <a:p>
            <a:r>
              <a:rPr lang="en-US" dirty="0"/>
              <a:t>Max Blumenthal, “US regime change blueprint proposed Venezuelan electricity</a:t>
            </a:r>
          </a:p>
          <a:p>
            <a:r>
              <a:rPr lang="en-US" dirty="0"/>
              <a:t>blackouts as ‘water-shed event’ for ‘galvanizing public unrest,’” March 11,</a:t>
            </a:r>
          </a:p>
          <a:p>
            <a:r>
              <a:rPr lang="en-US" dirty="0"/>
              <a:t>2019, The Gray Zone, https://thegrayzone.com/2019/03/11/us-regime-changeblueprint-</a:t>
            </a:r>
          </a:p>
          <a:p>
            <a:r>
              <a:rPr lang="en-US" dirty="0"/>
              <a:t>proposed-venezuelan-electricity-blackouts-as-watershed-event-forgalvanizing-</a:t>
            </a:r>
          </a:p>
          <a:p>
            <a:r>
              <a:rPr lang="en-US" dirty="0"/>
              <a:t>public-unrest/.</a:t>
            </a:r>
          </a:p>
          <a:p>
            <a:r>
              <a:rPr lang="en-US" dirty="0"/>
              <a:t>185 Renzo, </a:t>
            </a:r>
            <a:r>
              <a:rPr lang="en-US" dirty="0" err="1"/>
              <a:t>Pipoli</a:t>
            </a:r>
            <a:r>
              <a:rPr lang="en-US" dirty="0"/>
              <a:t>, “Venezuela Oks Red Cross to transport humanitarian</a:t>
            </a:r>
          </a:p>
          <a:p>
            <a:r>
              <a:rPr lang="en-US" dirty="0"/>
              <a:t>aid,” March 29, 2019, UPI: World News, https://www.upi.com/Top_News/</a:t>
            </a:r>
          </a:p>
          <a:p>
            <a:r>
              <a:rPr lang="en-US" dirty="0"/>
              <a:t>World-News/2019/03/29/Venezuela-OKs-Red-Cross-to-transport-</a:t>
            </a:r>
            <a:r>
              <a:rPr lang="en-US" dirty="0" err="1"/>
              <a:t>humanitarianaid</a:t>
            </a:r>
            <a:r>
              <a:rPr lang="en-US" dirty="0"/>
              <a:t>/</a:t>
            </a:r>
          </a:p>
          <a:p>
            <a:r>
              <a:rPr lang="en-US" dirty="0"/>
              <a:t>6391553881159/.</a:t>
            </a:r>
          </a:p>
          <a:p>
            <a:r>
              <a:rPr lang="en-US" dirty="0"/>
              <a:t>186 Jeb Sprague, “Washington’s hybrid war on Venezuela – a very 21st</a:t>
            </a:r>
          </a:p>
          <a:p>
            <a:r>
              <a:rPr lang="en-US" dirty="0"/>
              <a:t>century attempt at regime change,” May 1, 2019, Canary Workers’ Co-op; Global;</a:t>
            </a:r>
          </a:p>
        </p:txBody>
      </p:sp>
    </p:spTree>
    <p:extLst>
      <p:ext uri="{BB962C8B-B14F-4D97-AF65-F5344CB8AC3E}">
        <p14:creationId xmlns:p14="http://schemas.microsoft.com/office/powerpoint/2010/main" val="256537117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0000" lnSpcReduction="20000"/>
          </a:bodyPr>
          <a:lstStyle/>
          <a:p>
            <a:r>
              <a:rPr lang="en-US" dirty="0"/>
              <a:t>Opinion; US, https://www.thecanary.co/opinion/2019/05/01/washingtonshybrid-</a:t>
            </a:r>
          </a:p>
          <a:p>
            <a:r>
              <a:rPr lang="en-US" dirty="0"/>
              <a:t>war-on-venezuela-a-very-21st-century-attempt-at-regime-change;</a:t>
            </a:r>
          </a:p>
          <a:p>
            <a:r>
              <a:rPr lang="en-US" dirty="0"/>
              <a:t>“A War for Oil? Bolton Pushes Privatization of Venezuela’s Oil as U.S. Ratchets</a:t>
            </a:r>
          </a:p>
          <a:p>
            <a:r>
              <a:rPr lang="en-US" dirty="0"/>
              <a:t>Up Pressure on </a:t>
            </a:r>
            <a:r>
              <a:rPr lang="en-US" dirty="0" err="1"/>
              <a:t>Maduro</a:t>
            </a:r>
            <a:r>
              <a:rPr lang="en-US" dirty="0"/>
              <a:t>, January 30, 2019, (video), Democracy Now, https://</a:t>
            </a:r>
          </a:p>
          <a:p>
            <a:r>
              <a:rPr lang="en-US" dirty="0"/>
              <a:t>www.democracynow.org/2019/1/30/a_war_for_oil_bolton_pushes.</a:t>
            </a:r>
          </a:p>
          <a:p>
            <a:r>
              <a:rPr lang="en-US" dirty="0"/>
              <a:t>187 Luis Fleischman, “Application of the Monroe Doctrine is a National and</a:t>
            </a:r>
          </a:p>
          <a:p>
            <a:r>
              <a:rPr lang="en-US" dirty="0"/>
              <a:t>Regional Security Necessity,” April 11, 2019, Center for Security Policy, https://</a:t>
            </a:r>
          </a:p>
          <a:p>
            <a:r>
              <a:rPr lang="en-US" dirty="0"/>
              <a:t>centerforsecuritypolicy.org/application-of-the-</a:t>
            </a:r>
            <a:r>
              <a:rPr lang="en-US" dirty="0" err="1"/>
              <a:t>monroe</a:t>
            </a:r>
            <a:r>
              <a:rPr lang="en-US" dirty="0"/>
              <a:t>-doctrine-is-a-</a:t>
            </a:r>
            <a:r>
              <a:rPr lang="en-US" dirty="0" err="1"/>
              <a:t>nationaland</a:t>
            </a:r>
            <a:r>
              <a:rPr lang="en-US" dirty="0"/>
              <a:t>-</a:t>
            </a:r>
          </a:p>
          <a:p>
            <a:r>
              <a:rPr lang="en-US" dirty="0"/>
              <a:t>regional-security-necessity/.</a:t>
            </a:r>
          </a:p>
          <a:p>
            <a:r>
              <a:rPr lang="en-US" dirty="0"/>
              <a:t>188 Joshua Cho, “The Atlantic Illustrates Everything That’s Wrong With</a:t>
            </a:r>
          </a:p>
          <a:p>
            <a:r>
              <a:rPr lang="en-US" dirty="0"/>
              <a:t>Media’s Coverage of Venezuela’s Sanctions, May 6, 2019, Fairness and Accuracy</a:t>
            </a:r>
          </a:p>
          <a:p>
            <a:r>
              <a:rPr lang="en-US" dirty="0"/>
              <a:t>in Reporting (FAIR), https://fair.org/home/the-atlantic-illustrates-everythingthats-</a:t>
            </a:r>
          </a:p>
          <a:p>
            <a:r>
              <a:rPr lang="en-US" dirty="0"/>
              <a:t>wrong-with-media-coverage-of-</a:t>
            </a:r>
            <a:r>
              <a:rPr lang="en-US" dirty="0" err="1"/>
              <a:t>venezuela</a:t>
            </a:r>
            <a:r>
              <a:rPr lang="en-US" dirty="0"/>
              <a:t>-sanctions/;</a:t>
            </a:r>
          </a:p>
          <a:p>
            <a:r>
              <a:rPr lang="en-US" dirty="0"/>
              <a:t>Teddy </a:t>
            </a:r>
            <a:r>
              <a:rPr lang="en-US" dirty="0" err="1"/>
              <a:t>Ostrow</a:t>
            </a:r>
            <a:r>
              <a:rPr lang="en-US" dirty="0"/>
              <a:t>, “Zero Percent of Elite Commentators Oppose Regime Change</a:t>
            </a:r>
          </a:p>
          <a:p>
            <a:r>
              <a:rPr lang="en-US" dirty="0"/>
              <a:t>in Venezuela,” April 30, 2019, Fairness and Accuracy in Reporting (FAIR), https://</a:t>
            </a:r>
          </a:p>
          <a:p>
            <a:r>
              <a:rPr lang="en-US" dirty="0"/>
              <a:t>fair.org/home/zero-percent-of-elite-commentators-oppose-regime-change-invenezuela/;</a:t>
            </a:r>
          </a:p>
          <a:p>
            <a:r>
              <a:rPr lang="en-US" dirty="0"/>
              <a:t>Nicholas Casey, </a:t>
            </a:r>
            <a:r>
              <a:rPr lang="en-US" dirty="0" err="1"/>
              <a:t>Christoph</a:t>
            </a:r>
            <a:r>
              <a:rPr lang="en-US" dirty="0"/>
              <a:t> </a:t>
            </a:r>
            <a:r>
              <a:rPr lang="en-US" dirty="0" err="1"/>
              <a:t>Koettl</a:t>
            </a:r>
            <a:r>
              <a:rPr lang="en-US" dirty="0"/>
              <a:t>, and Deborah Acosta, “Footage Contradicts</a:t>
            </a:r>
          </a:p>
          <a:p>
            <a:r>
              <a:rPr lang="en-US" dirty="0"/>
              <a:t>U.S. Claim That </a:t>
            </a:r>
            <a:r>
              <a:rPr lang="en-US" dirty="0" err="1"/>
              <a:t>Nicolás</a:t>
            </a:r>
            <a:r>
              <a:rPr lang="en-US" dirty="0"/>
              <a:t> </a:t>
            </a:r>
            <a:r>
              <a:rPr lang="en-US" dirty="0" err="1"/>
              <a:t>Maduro</a:t>
            </a:r>
            <a:r>
              <a:rPr lang="en-US" dirty="0"/>
              <a:t> Burned Aid Convoy,” March 10, 2019, The New</a:t>
            </a:r>
          </a:p>
          <a:p>
            <a:r>
              <a:rPr lang="en-US" dirty="0"/>
              <a:t>York Times, https://www.nytimes.com/2019/03/10/world/americas/venezuela-aidfire-</a:t>
            </a:r>
          </a:p>
          <a:p>
            <a:r>
              <a:rPr lang="en-US" dirty="0"/>
              <a:t>video.html</a:t>
            </a:r>
            <a:r>
              <a:rPr lang="en-US" dirty="0" smtClean="0"/>
              <a:t>;</a:t>
            </a:r>
            <a:endParaRPr lang="en-US" dirty="0"/>
          </a:p>
        </p:txBody>
      </p:sp>
    </p:spTree>
    <p:extLst>
      <p:ext uri="{BB962C8B-B14F-4D97-AF65-F5344CB8AC3E}">
        <p14:creationId xmlns:p14="http://schemas.microsoft.com/office/powerpoint/2010/main" val="21540217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Dave </a:t>
            </a:r>
            <a:r>
              <a:rPr lang="en-US" dirty="0" err="1"/>
              <a:t>Lindorff</a:t>
            </a:r>
            <a:r>
              <a:rPr lang="en-US" dirty="0"/>
              <a:t>, “Failed ‘Coup’ a Fake Corporate News Story Designed to Trick</a:t>
            </a:r>
          </a:p>
          <a:p>
            <a:r>
              <a:rPr lang="en-US" dirty="0"/>
              <a:t>Venezuelan Soldiers – and US Public,” May 7, 2019, Fairness and Accuracy in</a:t>
            </a:r>
          </a:p>
          <a:p>
            <a:r>
              <a:rPr lang="en-US" dirty="0"/>
              <a:t>Reporting (FAIR), https://fair.org/home/failed-coup-a-fake-corporate-newsstory-</a:t>
            </a:r>
          </a:p>
          <a:p>
            <a:r>
              <a:rPr lang="en-US" dirty="0"/>
              <a:t>designed-to-trick-</a:t>
            </a:r>
            <a:r>
              <a:rPr lang="en-US" dirty="0" err="1"/>
              <a:t>venezuelan</a:t>
            </a:r>
            <a:r>
              <a:rPr lang="en-US" dirty="0"/>
              <a:t>-soldiers-and-us-public/;</a:t>
            </a:r>
          </a:p>
          <a:p>
            <a:r>
              <a:rPr lang="en-US" dirty="0"/>
              <a:t>Alan MacLeod, “Venezuela: It’s Only a Coup if the US says so,” May 1, 2019,</a:t>
            </a:r>
          </a:p>
          <a:p>
            <a:r>
              <a:rPr lang="en-US" dirty="0"/>
              <a:t>Fairness and Accuracy in Reporting (FAIR), https://fair.org/home/venezuela-itsonly-</a:t>
            </a:r>
          </a:p>
          <a:p>
            <a:r>
              <a:rPr lang="en-US" dirty="0"/>
              <a:t>a-coup-if-the-us-government-says-so/.</a:t>
            </a:r>
          </a:p>
          <a:p>
            <a:r>
              <a:rPr lang="en-US" dirty="0"/>
              <a:t>189 French Hill, Obama Nearly Killed the Monroe Doctrine and Trump</a:t>
            </a:r>
          </a:p>
          <a:p>
            <a:r>
              <a:rPr lang="en-US" dirty="0"/>
              <a:t>Should Revive it,” April 6, 2017, The Dallas Morning News, https://www.</a:t>
            </a:r>
          </a:p>
          <a:p>
            <a:r>
              <a:rPr lang="en-US" dirty="0"/>
              <a:t>dallasnews.com/opinion/commentary/2017/04/06/</a:t>
            </a:r>
            <a:r>
              <a:rPr lang="en-US" dirty="0" err="1"/>
              <a:t>obama</a:t>
            </a:r>
            <a:r>
              <a:rPr lang="en-US" dirty="0"/>
              <a:t>-nearly-killed-</a:t>
            </a:r>
            <a:r>
              <a:rPr lang="en-US" dirty="0" err="1"/>
              <a:t>themonroe</a:t>
            </a:r>
            <a:r>
              <a:rPr lang="en-US" dirty="0"/>
              <a:t>-</a:t>
            </a:r>
          </a:p>
          <a:p>
            <a:r>
              <a:rPr lang="en-US" dirty="0"/>
              <a:t>doctrine-and-trump-should-revive-it.</a:t>
            </a:r>
          </a:p>
          <a:p>
            <a:r>
              <a:rPr lang="en-US" dirty="0"/>
              <a:t>190 </a:t>
            </a:r>
            <a:r>
              <a:rPr lang="en-US" dirty="0" err="1"/>
              <a:t>Brigette</a:t>
            </a:r>
            <a:r>
              <a:rPr lang="en-US" dirty="0"/>
              <a:t> </a:t>
            </a:r>
            <a:r>
              <a:rPr lang="en-US" dirty="0" err="1"/>
              <a:t>Gynther</a:t>
            </a:r>
            <a:r>
              <a:rPr lang="en-US" dirty="0"/>
              <a:t> and </a:t>
            </a:r>
            <a:r>
              <a:rPr lang="en-US" dirty="0" err="1"/>
              <a:t>Azadeh</a:t>
            </a:r>
            <a:r>
              <a:rPr lang="en-US" dirty="0"/>
              <a:t> </a:t>
            </a:r>
            <a:r>
              <a:rPr lang="en-US" dirty="0" err="1"/>
              <a:t>Shahshahani</a:t>
            </a:r>
            <a:r>
              <a:rPr lang="en-US" dirty="0"/>
              <a:t>, “The White House’s Plan to</a:t>
            </a:r>
          </a:p>
          <a:p>
            <a:r>
              <a:rPr lang="en-US" dirty="0"/>
              <a:t>Stem Migration Protects Corporate Profit – Not People,” August 2, 2022, In These</a:t>
            </a:r>
          </a:p>
          <a:p>
            <a:r>
              <a:rPr lang="en-US" dirty="0"/>
              <a:t>Times, https://inthesetimes.com/article/kamala-harris-joe-biden-migration</a:t>
            </a:r>
          </a:p>
        </p:txBody>
      </p:sp>
    </p:spTree>
    <p:extLst>
      <p:ext uri="{BB962C8B-B14F-4D97-AF65-F5344CB8AC3E}">
        <p14:creationId xmlns:p14="http://schemas.microsoft.com/office/powerpoint/2010/main" val="76931462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root-causes-central-</a:t>
            </a:r>
            <a:r>
              <a:rPr lang="en-US" dirty="0" err="1"/>
              <a:t>america</a:t>
            </a:r>
            <a:r>
              <a:rPr lang="en-US" dirty="0"/>
              <a:t>-corporate-profit.</a:t>
            </a:r>
          </a:p>
          <a:p>
            <a:r>
              <a:rPr lang="en-US" dirty="0"/>
              <a:t>191 Vijay </a:t>
            </a:r>
            <a:r>
              <a:rPr lang="en-US" dirty="0" err="1"/>
              <a:t>Prashad</a:t>
            </a:r>
            <a:r>
              <a:rPr lang="en-US" dirty="0"/>
              <a:t> and Jose Carlos </a:t>
            </a:r>
            <a:r>
              <a:rPr lang="en-US" dirty="0" err="1"/>
              <a:t>Llerena</a:t>
            </a:r>
            <a:r>
              <a:rPr lang="en-US" dirty="0"/>
              <a:t>, “The US egged on the coup in</a:t>
            </a:r>
          </a:p>
          <a:p>
            <a:r>
              <a:rPr lang="en-US" dirty="0"/>
              <a:t>Peru,” December 14, 2022, The Morning Star for Peace and Socialism, https://</a:t>
            </a:r>
          </a:p>
          <a:p>
            <a:r>
              <a:rPr lang="en-US" dirty="0"/>
              <a:t>www.morningstaronline.co.uk/article/f/us-egged-coup-peru.</a:t>
            </a:r>
          </a:p>
          <a:p>
            <a:r>
              <a:rPr lang="en-US" dirty="0"/>
              <a:t>192 Bret Wilkins (Common Dreams), “Sanders, </a:t>
            </a:r>
            <a:r>
              <a:rPr lang="en-US" dirty="0" err="1"/>
              <a:t>Kain</a:t>
            </a:r>
            <a:r>
              <a:rPr lang="en-US" dirty="0"/>
              <a:t> Hail US Senate Passage</a:t>
            </a:r>
          </a:p>
          <a:p>
            <a:r>
              <a:rPr lang="en-US" dirty="0"/>
              <a:t>of Brazil Election Resolution,” September 28, 2022, Bernie Sanders: US Senator</a:t>
            </a:r>
          </a:p>
          <a:p>
            <a:r>
              <a:rPr lang="en-US" dirty="0"/>
              <a:t>for Vermont, https://www.sanders.senate.gov/in-the-news/sanders-kaine-hailus-</a:t>
            </a:r>
          </a:p>
          <a:p>
            <a:r>
              <a:rPr lang="en-US" dirty="0"/>
              <a:t>senates-passage-of-brazil-election-resolution.</a:t>
            </a:r>
          </a:p>
          <a:p>
            <a:r>
              <a:rPr lang="en-US" dirty="0"/>
              <a:t>Senator Tim </a:t>
            </a:r>
            <a:r>
              <a:rPr lang="en-US" dirty="0" err="1"/>
              <a:t>Kaine</a:t>
            </a:r>
            <a:r>
              <a:rPr lang="en-US" dirty="0"/>
              <a:t>, “CAN22736 6XH. S.L.C.. 117TH CONGRESS. 2D SESSION.</a:t>
            </a:r>
          </a:p>
          <a:p>
            <a:r>
              <a:rPr lang="en-US" dirty="0"/>
              <a:t>S. RES. ll. Urging the Government of Brazil to ensure that the October 2022</a:t>
            </a:r>
          </a:p>
          <a:p>
            <a:r>
              <a:rPr lang="en-US" dirty="0"/>
              <a:t>elections,” October 2, 2022, https://www.kaine.senate.gov/imo/media/doc/</a:t>
            </a:r>
          </a:p>
          <a:p>
            <a:r>
              <a:rPr lang="en-US" dirty="0"/>
              <a:t>brazil_resolution.pdf.</a:t>
            </a:r>
          </a:p>
          <a:p>
            <a:r>
              <a:rPr lang="en-US" dirty="0"/>
              <a:t>193 “Mapping Militarism,” World Beyond War, https://worldbeyondwar.</a:t>
            </a:r>
          </a:p>
          <a:p>
            <a:r>
              <a:rPr lang="en-US" dirty="0"/>
              <a:t>org/militarism-mapped/.</a:t>
            </a:r>
          </a:p>
          <a:p>
            <a:r>
              <a:rPr lang="en-US" dirty="0"/>
              <a:t>194 Meredith Bennett-Smith, “</a:t>
            </a:r>
            <a:r>
              <a:rPr lang="en-US" dirty="0" err="1"/>
              <a:t>Womp</a:t>
            </a:r>
            <a:r>
              <a:rPr lang="en-US" dirty="0"/>
              <a:t>! This Country Was Named The Greatest</a:t>
            </a:r>
          </a:p>
          <a:p>
            <a:r>
              <a:rPr lang="en-US" dirty="0"/>
              <a:t>Threat To World Peace,” January 23, 2014, </a:t>
            </a:r>
            <a:r>
              <a:rPr lang="en-US" dirty="0" err="1"/>
              <a:t>HuffPost</a:t>
            </a:r>
            <a:r>
              <a:rPr lang="en-US" dirty="0"/>
              <a:t>, https://www.huffingtonpost.</a:t>
            </a:r>
          </a:p>
          <a:p>
            <a:r>
              <a:rPr lang="en-US" dirty="0"/>
              <a:t>com/2014/01/02/greatest-threat-world-peace-country_n_4531824.html</a:t>
            </a:r>
          </a:p>
          <a:p>
            <a:r>
              <a:rPr lang="en-US" dirty="0"/>
              <a:t>(January 23, 2014</a:t>
            </a:r>
            <a:r>
              <a:rPr lang="en-US" dirty="0" smtClean="0"/>
              <a:t>).</a:t>
            </a:r>
            <a:endParaRPr lang="en-US" dirty="0"/>
          </a:p>
        </p:txBody>
      </p:sp>
    </p:spTree>
    <p:extLst>
      <p:ext uri="{BB962C8B-B14F-4D97-AF65-F5344CB8AC3E}">
        <p14:creationId xmlns:p14="http://schemas.microsoft.com/office/powerpoint/2010/main" val="215402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2577127"/>
            <a:ext cx="4572638" cy="257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78" y="1213420"/>
            <a:ext cx="8301122" cy="533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08201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195 </a:t>
            </a:r>
            <a:r>
              <a:rPr lang="en-US" dirty="0"/>
              <a:t>Dorothy </a:t>
            </a:r>
            <a:r>
              <a:rPr lang="en-US" dirty="0" err="1"/>
              <a:t>Manevich</a:t>
            </a:r>
            <a:r>
              <a:rPr lang="en-US" dirty="0"/>
              <a:t> and </a:t>
            </a:r>
            <a:r>
              <a:rPr lang="en-US" dirty="0" err="1"/>
              <a:t>Hanyu</a:t>
            </a:r>
            <a:r>
              <a:rPr lang="en-US" dirty="0"/>
              <a:t> </a:t>
            </a:r>
            <a:r>
              <a:rPr lang="en-US" dirty="0" err="1"/>
              <a:t>Chwe</a:t>
            </a:r>
            <a:r>
              <a:rPr lang="en-US" dirty="0"/>
              <a:t>, “Globally, more people see U.S.</a:t>
            </a:r>
          </a:p>
          <a:p>
            <a:r>
              <a:rPr lang="en-US" dirty="0"/>
              <a:t>power and influence as a major threat,” August 1, 2017, Pew Research Center,</a:t>
            </a:r>
          </a:p>
          <a:p>
            <a:r>
              <a:rPr lang="en-US" dirty="0"/>
              <a:t>http://www.pewresearch.org/fact-tank/2017/08/01/u-s-power-and-influenceincreasingly-</a:t>
            </a:r>
          </a:p>
          <a:p>
            <a:r>
              <a:rPr lang="en-US" dirty="0"/>
              <a:t>seen-as-threat-in-other-countries.</a:t>
            </a:r>
          </a:p>
          <a:p>
            <a:r>
              <a:rPr lang="en-US" dirty="0"/>
              <a:t>196 Thank you to David Vine, William </a:t>
            </a:r>
            <a:r>
              <a:rPr lang="en-US" dirty="0" err="1"/>
              <a:t>Appleman</a:t>
            </a:r>
            <a:r>
              <a:rPr lang="en-US" dirty="0"/>
              <a:t> Williams, and others who</a:t>
            </a:r>
          </a:p>
          <a:p>
            <a:r>
              <a:rPr lang="en-US" dirty="0"/>
              <a:t>have drawn up such lists, which I have compiled at https://davidswanson.org/</a:t>
            </a:r>
          </a:p>
          <a:p>
            <a:r>
              <a:rPr lang="en-US" dirty="0" err="1"/>
              <a:t>warlist</a:t>
            </a:r>
            <a:r>
              <a:rPr lang="en-US" dirty="0"/>
              <a:t>.</a:t>
            </a:r>
          </a:p>
          <a:p>
            <a:r>
              <a:rPr lang="en-US" dirty="0"/>
              <a:t>197 Daniel </a:t>
            </a:r>
            <a:r>
              <a:rPr lang="en-US" dirty="0" err="1"/>
              <a:t>Immerwahr</a:t>
            </a:r>
            <a:r>
              <a:rPr lang="en-US" dirty="0"/>
              <a:t>, How to Hide an Empire: A History of the Greater</a:t>
            </a:r>
          </a:p>
          <a:p>
            <a:r>
              <a:rPr lang="en-US" dirty="0"/>
              <a:t>United States, (London, England: Picador, 2020).</a:t>
            </a:r>
          </a:p>
          <a:p>
            <a:r>
              <a:rPr lang="en-US" dirty="0"/>
              <a:t>198 James Bradley, Imperial Cruise, (Boston, MA: Back Bay Books, 2010).</a:t>
            </a:r>
          </a:p>
          <a:p>
            <a:r>
              <a:rPr lang="en-US" dirty="0"/>
              <a:t>199 Neil Smith, The Endgame of Globalization, (Abingdon, </a:t>
            </a:r>
            <a:r>
              <a:rPr lang="en-US" dirty="0" err="1"/>
              <a:t>Oxfordshire</a:t>
            </a:r>
            <a:r>
              <a:rPr lang="en-US" dirty="0"/>
              <a:t>,</a:t>
            </a:r>
          </a:p>
          <a:p>
            <a:r>
              <a:rPr lang="en-US" dirty="0"/>
              <a:t>England: Taylor and Francis/</a:t>
            </a:r>
            <a:r>
              <a:rPr lang="en-US" dirty="0" err="1"/>
              <a:t>Routledge</a:t>
            </a:r>
            <a:r>
              <a:rPr lang="en-US" dirty="0"/>
              <a:t>, 2005), Kindle Edition, 73.</a:t>
            </a:r>
          </a:p>
          <a:p>
            <a:r>
              <a:rPr lang="en-US" dirty="0"/>
              <a:t>200 Ibid., 69.</a:t>
            </a:r>
          </a:p>
          <a:p>
            <a:r>
              <a:rPr lang="en-US" dirty="0"/>
              <a:t>201 Stephen Wertheim, Tomorrow, The World: The Birth of U.S. Global</a:t>
            </a:r>
          </a:p>
          <a:p>
            <a:r>
              <a:rPr lang="en-US" dirty="0"/>
              <a:t>Supremacy, (Cambridge, MA: Harvard University Press/Belknap Press, 2022).</a:t>
            </a:r>
          </a:p>
          <a:p>
            <a:r>
              <a:rPr lang="en-US" dirty="0"/>
              <a:t>202 Rachel </a:t>
            </a:r>
            <a:r>
              <a:rPr lang="en-US" dirty="0" err="1"/>
              <a:t>Maddow</a:t>
            </a:r>
            <a:r>
              <a:rPr lang="en-US" dirty="0"/>
              <a:t> Presents, “Transcript: The Brooklyn Boys,” MSNBC, Oct.</a:t>
            </a:r>
          </a:p>
          <a:p>
            <a:r>
              <a:rPr lang="en-US" dirty="0"/>
              <a:t>10, 2022, https://www.msnbc.com/msnbc-podcast/rachel-maddow-presents</a:t>
            </a:r>
          </a:p>
        </p:txBody>
      </p:sp>
    </p:spTree>
    <p:extLst>
      <p:ext uri="{BB962C8B-B14F-4D97-AF65-F5344CB8AC3E}">
        <p14:creationId xmlns:p14="http://schemas.microsoft.com/office/powerpoint/2010/main" val="28103886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ultra/transcript-brooklyn-boys-n1299419</a:t>
            </a:r>
          </a:p>
          <a:p>
            <a:r>
              <a:rPr lang="en-US" dirty="0"/>
              <a:t>203 Rachel </a:t>
            </a:r>
            <a:r>
              <a:rPr lang="en-US" dirty="0" err="1"/>
              <a:t>Maddow</a:t>
            </a:r>
            <a:r>
              <a:rPr lang="en-US" dirty="0"/>
              <a:t> Presents, “Ultra,” MSNBC, 2022, https://www.msnbc.</a:t>
            </a:r>
          </a:p>
          <a:p>
            <a:r>
              <a:rPr lang="en-US" dirty="0"/>
              <a:t>com/</a:t>
            </a:r>
            <a:r>
              <a:rPr lang="en-US" dirty="0" err="1"/>
              <a:t>rachel</a:t>
            </a:r>
            <a:r>
              <a:rPr lang="en-US" dirty="0"/>
              <a:t>-</a:t>
            </a:r>
            <a:r>
              <a:rPr lang="en-US" dirty="0" err="1"/>
              <a:t>maddow</a:t>
            </a:r>
            <a:r>
              <a:rPr lang="en-US" dirty="0"/>
              <a:t>-presents-ultra</a:t>
            </a:r>
          </a:p>
          <a:p>
            <a:r>
              <a:rPr lang="en-US" dirty="0"/>
              <a:t>204 Teddy </a:t>
            </a:r>
            <a:r>
              <a:rPr lang="en-US" dirty="0" err="1"/>
              <a:t>Ostrow</a:t>
            </a:r>
            <a:r>
              <a:rPr lang="en-US" dirty="0"/>
              <a:t>, “WSJ Sells Lithium Neocolonialism as Climate Necessity,”</a:t>
            </a:r>
          </a:p>
          <a:p>
            <a:r>
              <a:rPr lang="en-US" dirty="0"/>
              <a:t>August 23, 2022, Fairness and Accuracy in Reporting (FAIR), https://fair.org/</a:t>
            </a:r>
          </a:p>
          <a:p>
            <a:r>
              <a:rPr lang="en-US" dirty="0"/>
              <a:t>home/</a:t>
            </a:r>
            <a:r>
              <a:rPr lang="en-US" dirty="0" err="1"/>
              <a:t>wsj</a:t>
            </a:r>
            <a:r>
              <a:rPr lang="en-US" dirty="0"/>
              <a:t>-sells-lithium-neocolonialism-as-climate-necessity.</a:t>
            </a:r>
          </a:p>
          <a:p>
            <a:r>
              <a:rPr lang="en-US" dirty="0"/>
              <a:t>205 Ben Norton, </a:t>
            </a:r>
            <a:r>
              <a:rPr lang="en-US" dirty="0" err="1"/>
              <a:t>Multipolarista</a:t>
            </a:r>
            <a:r>
              <a:rPr lang="en-US" dirty="0"/>
              <a:t>, “Biden Official: U.S. Would Have Plotted</a:t>
            </a:r>
          </a:p>
          <a:p>
            <a:r>
              <a:rPr lang="en-US" dirty="0"/>
              <a:t>a Coup 40 Years Ago,” August 18, 2022, Popular Resistance: Daily Movement</a:t>
            </a:r>
          </a:p>
          <a:p>
            <a:r>
              <a:rPr lang="en-US" dirty="0"/>
              <a:t>News and Resources, https://popularresistance.org/top-biden-official-us-wouldoverthrow-</a:t>
            </a:r>
          </a:p>
          <a:p>
            <a:r>
              <a:rPr lang="en-US" dirty="0"/>
              <a:t>colombias-new-left-wing-president-40-years-ago.</a:t>
            </a:r>
          </a:p>
          <a:p>
            <a:r>
              <a:rPr lang="en-US" dirty="0" err="1"/>
              <a:t>Fabián</a:t>
            </a:r>
            <a:r>
              <a:rPr lang="en-US" dirty="0"/>
              <a:t> </a:t>
            </a:r>
            <a:r>
              <a:rPr lang="en-US" dirty="0" err="1"/>
              <a:t>Ramírez</a:t>
            </a:r>
            <a:r>
              <a:rPr lang="en-US" dirty="0"/>
              <a:t>, ed., Juan González: “</a:t>
            </a:r>
            <a:r>
              <a:rPr lang="en-US" dirty="0" err="1"/>
              <a:t>Hace</a:t>
            </a:r>
            <a:r>
              <a:rPr lang="en-US" dirty="0"/>
              <a:t> 40 </a:t>
            </a:r>
            <a:r>
              <a:rPr lang="en-US" dirty="0" err="1"/>
              <a:t>años</a:t>
            </a:r>
            <a:r>
              <a:rPr lang="en-US" dirty="0"/>
              <a:t>, EE. UU. </a:t>
            </a:r>
            <a:r>
              <a:rPr lang="en-US" dirty="0" err="1"/>
              <a:t>hubiera</a:t>
            </a:r>
            <a:r>
              <a:rPr lang="en-US" dirty="0"/>
              <a:t> </a:t>
            </a:r>
            <a:r>
              <a:rPr lang="en-US" dirty="0" err="1"/>
              <a:t>hecho</a:t>
            </a:r>
            <a:endParaRPr lang="en-US" dirty="0"/>
          </a:p>
          <a:p>
            <a:r>
              <a:rPr lang="en-US" dirty="0" err="1"/>
              <a:t>todo</a:t>
            </a:r>
            <a:r>
              <a:rPr lang="en-US" dirty="0"/>
              <a:t> lo possible </a:t>
            </a:r>
            <a:r>
              <a:rPr lang="en-US" dirty="0" err="1"/>
              <a:t>para</a:t>
            </a:r>
            <a:r>
              <a:rPr lang="en-US" dirty="0"/>
              <a:t> </a:t>
            </a:r>
            <a:r>
              <a:rPr lang="en-US" dirty="0" err="1"/>
              <a:t>prevenir</a:t>
            </a:r>
            <a:r>
              <a:rPr lang="en-US" dirty="0"/>
              <a:t> </a:t>
            </a:r>
            <a:r>
              <a:rPr lang="en-US" dirty="0" err="1"/>
              <a:t>elección</a:t>
            </a:r>
            <a:r>
              <a:rPr lang="en-US" dirty="0"/>
              <a:t> de Petro,” </a:t>
            </a:r>
            <a:r>
              <a:rPr lang="en-US" dirty="0" err="1"/>
              <a:t>Noticias.Caracol</a:t>
            </a:r>
            <a:r>
              <a:rPr lang="en-US" dirty="0"/>
              <a:t>, https://</a:t>
            </a:r>
          </a:p>
          <a:p>
            <a:r>
              <a:rPr lang="en-US" dirty="0"/>
              <a:t>noticias.caracoltv.com/</a:t>
            </a:r>
            <a:r>
              <a:rPr lang="en-US" dirty="0" err="1"/>
              <a:t>economia</a:t>
            </a:r>
            <a:r>
              <a:rPr lang="en-US" dirty="0"/>
              <a:t>/juan-gonzalez-hace-40-anos-ee-uu-hubierahecho-</a:t>
            </a:r>
          </a:p>
          <a:p>
            <a:r>
              <a:rPr lang="en-US" dirty="0"/>
              <a:t>todo-lo-posible-para-prevenir-eleccion-de-petro-rg10.</a:t>
            </a:r>
          </a:p>
          <a:p>
            <a:r>
              <a:rPr lang="en-US" dirty="0"/>
              <a:t>206 Andrés Manuel </a:t>
            </a:r>
            <a:r>
              <a:rPr lang="en-US" dirty="0" err="1"/>
              <a:t>López</a:t>
            </a:r>
            <a:r>
              <a:rPr lang="en-US" dirty="0"/>
              <a:t> </a:t>
            </a:r>
            <a:r>
              <a:rPr lang="en-US" dirty="0" err="1"/>
              <a:t>Obrador</a:t>
            </a:r>
            <a:r>
              <a:rPr lang="en-US" dirty="0"/>
              <a:t>, “</a:t>
            </a:r>
            <a:r>
              <a:rPr lang="en-US" dirty="0" err="1"/>
              <a:t>Discurso</a:t>
            </a:r>
            <a:r>
              <a:rPr lang="en-US" dirty="0"/>
              <a:t> del president Andrés</a:t>
            </a:r>
          </a:p>
          <a:p>
            <a:r>
              <a:rPr lang="en-US" dirty="0"/>
              <a:t>Manuel </a:t>
            </a:r>
            <a:r>
              <a:rPr lang="en-US" dirty="0" err="1"/>
              <a:t>López</a:t>
            </a:r>
            <a:r>
              <a:rPr lang="en-US" dirty="0"/>
              <a:t> </a:t>
            </a:r>
            <a:r>
              <a:rPr lang="en-US" dirty="0" err="1"/>
              <a:t>Obrador</a:t>
            </a:r>
            <a:r>
              <a:rPr lang="en-US" dirty="0"/>
              <a:t> en el 238 </a:t>
            </a:r>
            <a:r>
              <a:rPr lang="en-US" dirty="0" err="1"/>
              <a:t>Aniversario</a:t>
            </a:r>
            <a:r>
              <a:rPr lang="en-US" dirty="0"/>
              <a:t> del </a:t>
            </a:r>
            <a:r>
              <a:rPr lang="en-US" dirty="0" err="1"/>
              <a:t>Natalicio</a:t>
            </a:r>
            <a:r>
              <a:rPr lang="en-US" dirty="0"/>
              <a:t> de </a:t>
            </a:r>
            <a:r>
              <a:rPr lang="en-US" dirty="0" err="1"/>
              <a:t>Simón</a:t>
            </a:r>
            <a:r>
              <a:rPr lang="en-US" dirty="0"/>
              <a:t> Bolívar,</a:t>
            </a:r>
          </a:p>
          <a:p>
            <a:r>
              <a:rPr lang="en-US" dirty="0" err="1"/>
              <a:t>desde</a:t>
            </a:r>
            <a:r>
              <a:rPr lang="en-US" dirty="0"/>
              <a:t> el Castillo de Chapultepec,” July 24, 2021, AMLO, https://lopezobrador.</a:t>
            </a:r>
          </a:p>
          <a:p>
            <a:r>
              <a:rPr lang="en-US" dirty="0"/>
              <a:t>org.mx/2021/07/24/</a:t>
            </a:r>
            <a:r>
              <a:rPr lang="en-US" dirty="0" err="1"/>
              <a:t>discurso</a:t>
            </a:r>
            <a:r>
              <a:rPr lang="en-US" dirty="0"/>
              <a:t>-del-</a:t>
            </a:r>
            <a:r>
              <a:rPr lang="en-US" dirty="0" err="1"/>
              <a:t>presidente</a:t>
            </a:r>
            <a:r>
              <a:rPr lang="en-US" dirty="0"/>
              <a:t>-</a:t>
            </a:r>
            <a:r>
              <a:rPr lang="en-US" dirty="0" err="1"/>
              <a:t>andres-manuel-lopez-obradoren</a:t>
            </a:r>
            <a:r>
              <a:rPr lang="en-US" dirty="0"/>
              <a:t>-</a:t>
            </a:r>
          </a:p>
          <a:p>
            <a:r>
              <a:rPr lang="en-US" dirty="0"/>
              <a:t>el-238-aniversario-del-natalicio-de-simon-bolivar-desde-el-castillo-dechapultepec</a:t>
            </a:r>
            <a:r>
              <a:rPr lang="en-US" dirty="0" smtClean="0"/>
              <a:t>.</a:t>
            </a:r>
            <a:endParaRPr lang="en-US" dirty="0"/>
          </a:p>
        </p:txBody>
      </p:sp>
    </p:spTree>
    <p:extLst>
      <p:ext uri="{BB962C8B-B14F-4D97-AF65-F5344CB8AC3E}">
        <p14:creationId xmlns:p14="http://schemas.microsoft.com/office/powerpoint/2010/main" val="35065286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207 </a:t>
            </a:r>
            <a:r>
              <a:rPr lang="en-US" dirty="0"/>
              <a:t>David Swanson, Best National Government in North America: Mexico,”</a:t>
            </a:r>
          </a:p>
          <a:p>
            <a:r>
              <a:rPr lang="en-US" dirty="0"/>
              <a:t>August 8, 2018, Let’s Try Democracy: DavidSwanson.org, https://davidswanson.</a:t>
            </a:r>
          </a:p>
          <a:p>
            <a:r>
              <a:rPr lang="en-US" dirty="0"/>
              <a:t>org/best-national-government-in-north-</a:t>
            </a:r>
            <a:r>
              <a:rPr lang="en-US" dirty="0" err="1"/>
              <a:t>america</a:t>
            </a:r>
            <a:r>
              <a:rPr lang="en-US" dirty="0"/>
              <a:t>-</a:t>
            </a:r>
            <a:r>
              <a:rPr lang="en-US" dirty="0" err="1"/>
              <a:t>mexico</a:t>
            </a:r>
            <a:r>
              <a:rPr lang="en-US" dirty="0"/>
              <a:t>.</a:t>
            </a:r>
          </a:p>
          <a:p>
            <a:r>
              <a:rPr lang="en-US" dirty="0"/>
              <a:t>208 David Swanson, “President of Mexico Declines Trump’s Offer of a</a:t>
            </a:r>
          </a:p>
          <a:p>
            <a:r>
              <a:rPr lang="en-US" dirty="0"/>
              <a:t>War,” November 5, 2019, Let’s Try Democracy: DavidSwanson.org, https://</a:t>
            </a:r>
          </a:p>
          <a:p>
            <a:r>
              <a:rPr lang="en-US" dirty="0"/>
              <a:t>davidswanson.org/president-of-</a:t>
            </a:r>
            <a:r>
              <a:rPr lang="en-US" dirty="0" err="1"/>
              <a:t>mexico</a:t>
            </a:r>
            <a:r>
              <a:rPr lang="en-US" dirty="0"/>
              <a:t>-declines-trumps-offer-of-a-war.</a:t>
            </a:r>
          </a:p>
          <a:p>
            <a:r>
              <a:rPr lang="en-US" dirty="0"/>
              <a:t>209 William </a:t>
            </a:r>
            <a:r>
              <a:rPr lang="en-US" dirty="0" err="1"/>
              <a:t>Camacaro</a:t>
            </a:r>
            <a:r>
              <a:rPr lang="en-US" dirty="0"/>
              <a:t> and Frederick Mills, “Decolonization, </a:t>
            </a:r>
            <a:r>
              <a:rPr lang="en-US" dirty="0" err="1"/>
              <a:t>Multipolarity</a:t>
            </a:r>
            <a:r>
              <a:rPr lang="en-US" dirty="0"/>
              <a:t>,,</a:t>
            </a:r>
          </a:p>
          <a:p>
            <a:r>
              <a:rPr lang="en-US" dirty="0"/>
              <a:t>and the Demise of the Monroe Doctrine,” December 6, 2022, Council on</a:t>
            </a:r>
          </a:p>
          <a:p>
            <a:r>
              <a:rPr lang="en-US" dirty="0"/>
              <a:t>Hemispheric Affairs, https://www.coha.org/decolonization-multipolarity-andthe-</a:t>
            </a:r>
          </a:p>
          <a:p>
            <a:r>
              <a:rPr lang="en-US" dirty="0"/>
              <a:t>demise-of-the-</a:t>
            </a:r>
            <a:r>
              <a:rPr lang="en-US" dirty="0" err="1"/>
              <a:t>monroe</a:t>
            </a:r>
            <a:r>
              <a:rPr lang="en-US" dirty="0"/>
              <a:t>-doctrine.</a:t>
            </a:r>
          </a:p>
          <a:p>
            <a:r>
              <a:rPr lang="en-US" dirty="0"/>
              <a:t>Nino </a:t>
            </a:r>
            <a:r>
              <a:rPr lang="en-US" dirty="0" err="1"/>
              <a:t>Pagliccia</a:t>
            </a:r>
            <a:r>
              <a:rPr lang="en-US" dirty="0"/>
              <a:t>, “The Death of the ‘Lima Group’ and Re-Birth of the Latin</a:t>
            </a:r>
          </a:p>
          <a:p>
            <a:r>
              <a:rPr lang="en-US" dirty="0"/>
              <a:t>American Anti-Imperialist Left,” August 17, 2021, Counterpunch, https://www.</a:t>
            </a:r>
          </a:p>
          <a:p>
            <a:r>
              <a:rPr lang="en-US" dirty="0"/>
              <a:t>counterpunch.org/2021/08/17/the-death-of-the-lima-group-and-re-birth-</a:t>
            </a:r>
            <a:r>
              <a:rPr lang="en-US" dirty="0" err="1"/>
              <a:t>ofthe</a:t>
            </a:r>
            <a:r>
              <a:rPr lang="en-US" dirty="0"/>
              <a:t>-</a:t>
            </a:r>
          </a:p>
          <a:p>
            <a:r>
              <a:rPr lang="en-US" dirty="0" err="1"/>
              <a:t>latin-american</a:t>
            </a:r>
            <a:r>
              <a:rPr lang="en-US" dirty="0"/>
              <a:t>-anti-imperialist-left.</a:t>
            </a:r>
          </a:p>
          <a:p>
            <a:r>
              <a:rPr lang="en-US" dirty="0"/>
              <a:t>210 “</a:t>
            </a:r>
            <a:r>
              <a:rPr lang="en-US" dirty="0" err="1"/>
              <a:t>Declaración</a:t>
            </a:r>
            <a:r>
              <a:rPr lang="en-US" dirty="0"/>
              <a:t> de Santa Marta: ‘La </a:t>
            </a:r>
            <a:r>
              <a:rPr lang="en-US" dirty="0" err="1"/>
              <a:t>Región</a:t>
            </a:r>
            <a:r>
              <a:rPr lang="en-US" dirty="0"/>
              <a:t>, </a:t>
            </a:r>
            <a:r>
              <a:rPr lang="en-US" dirty="0" err="1"/>
              <a:t>Unida</a:t>
            </a:r>
            <a:r>
              <a:rPr lang="en-US" dirty="0"/>
              <a:t> </a:t>
            </a:r>
            <a:r>
              <a:rPr lang="en-US" dirty="0" err="1"/>
              <a:t>por</a:t>
            </a:r>
            <a:r>
              <a:rPr lang="en-US" dirty="0"/>
              <a:t> el </a:t>
            </a:r>
            <a:r>
              <a:rPr lang="en-US" dirty="0" err="1"/>
              <a:t>Cambio</a:t>
            </a:r>
            <a:r>
              <a:rPr lang="en-US" dirty="0"/>
              <a:t> –</a:t>
            </a:r>
          </a:p>
        </p:txBody>
      </p:sp>
    </p:spTree>
    <p:extLst>
      <p:ext uri="{BB962C8B-B14F-4D97-AF65-F5344CB8AC3E}">
        <p14:creationId xmlns:p14="http://schemas.microsoft.com/office/powerpoint/2010/main" val="4442036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err="1"/>
              <a:t>Noviembre</a:t>
            </a:r>
            <a:r>
              <a:rPr lang="en-US" dirty="0"/>
              <a:t> 2022,’” November 11, 2022, </a:t>
            </a:r>
            <a:r>
              <a:rPr lang="en-US" dirty="0" err="1"/>
              <a:t>Grupo</a:t>
            </a:r>
            <a:r>
              <a:rPr lang="en-US" dirty="0"/>
              <a:t> de Puebla, https://www.</a:t>
            </a:r>
          </a:p>
          <a:p>
            <a:r>
              <a:rPr lang="en-US" dirty="0"/>
              <a:t>grupodepuebla.org/en/</a:t>
            </a:r>
            <a:r>
              <a:rPr lang="en-US" dirty="0" err="1"/>
              <a:t>declaraciondesantamarta</a:t>
            </a:r>
            <a:r>
              <a:rPr lang="en-US" dirty="0"/>
              <a:t>.</a:t>
            </a:r>
          </a:p>
          <a:p>
            <a:r>
              <a:rPr lang="en-US" dirty="0"/>
              <a:t>211 </a:t>
            </a:r>
            <a:r>
              <a:rPr lang="en-US" dirty="0" err="1"/>
              <a:t>Camarco</a:t>
            </a:r>
            <a:r>
              <a:rPr lang="en-US" dirty="0"/>
              <a:t> and Mills, op. cit.</a:t>
            </a:r>
          </a:p>
          <a:p>
            <a:r>
              <a:rPr lang="en-US" dirty="0"/>
              <a:t>212 “</a:t>
            </a:r>
            <a:r>
              <a:rPr lang="en-US" dirty="0" err="1"/>
              <a:t>Declaración</a:t>
            </a:r>
            <a:r>
              <a:rPr lang="en-US" dirty="0"/>
              <a:t> del II </a:t>
            </a:r>
            <a:r>
              <a:rPr lang="en-US" dirty="0" err="1"/>
              <a:t>Encuentro</a:t>
            </a:r>
            <a:r>
              <a:rPr lang="en-US" dirty="0"/>
              <a:t> de </a:t>
            </a:r>
            <a:r>
              <a:rPr lang="en-US" dirty="0" err="1"/>
              <a:t>Abyea</a:t>
            </a:r>
            <a:r>
              <a:rPr lang="en-US" dirty="0"/>
              <a:t> </a:t>
            </a:r>
            <a:r>
              <a:rPr lang="en-US" dirty="0" err="1"/>
              <a:t>Yala</a:t>
            </a:r>
            <a:r>
              <a:rPr lang="en-US" dirty="0"/>
              <a:t> </a:t>
            </a:r>
            <a:r>
              <a:rPr lang="en-US" dirty="0" err="1"/>
              <a:t>Soberana</a:t>
            </a:r>
            <a:r>
              <a:rPr lang="en-US" dirty="0"/>
              <a:t>,” November</a:t>
            </a:r>
          </a:p>
          <a:p>
            <a:r>
              <a:rPr lang="en-US" dirty="0"/>
              <a:t>30, 2022, </a:t>
            </a:r>
            <a:r>
              <a:rPr lang="en-US" dirty="0" err="1"/>
              <a:t>Abya</a:t>
            </a:r>
            <a:r>
              <a:rPr lang="en-US" dirty="0"/>
              <a:t> </a:t>
            </a:r>
            <a:r>
              <a:rPr lang="en-US" dirty="0" err="1"/>
              <a:t>Yala</a:t>
            </a:r>
            <a:r>
              <a:rPr lang="en-US" dirty="0"/>
              <a:t> </a:t>
            </a:r>
            <a:r>
              <a:rPr lang="en-US" dirty="0" err="1"/>
              <a:t>Soberana</a:t>
            </a:r>
            <a:r>
              <a:rPr lang="en-US" dirty="0"/>
              <a:t>, https://abyayalasoberana.org/movilizacion/</a:t>
            </a:r>
          </a:p>
          <a:p>
            <a:r>
              <a:rPr lang="en-US" dirty="0" err="1"/>
              <a:t>declaracion</a:t>
            </a:r>
            <a:r>
              <a:rPr lang="en-US" dirty="0"/>
              <a:t>-del-ii-</a:t>
            </a:r>
            <a:r>
              <a:rPr lang="en-US" dirty="0" err="1"/>
              <a:t>encuentro</a:t>
            </a:r>
            <a:r>
              <a:rPr lang="en-US" dirty="0"/>
              <a:t>-de-</a:t>
            </a:r>
            <a:r>
              <a:rPr lang="en-US" dirty="0" err="1"/>
              <a:t>abya</a:t>
            </a:r>
            <a:r>
              <a:rPr lang="en-US" dirty="0"/>
              <a:t>-</a:t>
            </a:r>
            <a:r>
              <a:rPr lang="en-US" dirty="0" err="1"/>
              <a:t>yala-soberana</a:t>
            </a:r>
            <a:r>
              <a:rPr lang="en-US" dirty="0"/>
              <a:t>/.</a:t>
            </a:r>
          </a:p>
          <a:p>
            <a:r>
              <a:rPr lang="en-US" dirty="0"/>
              <a:t>213 Claudio Garcia-Rojas, “Incarcerating Nations: On the Dangers of</a:t>
            </a:r>
          </a:p>
          <a:p>
            <a:r>
              <a:rPr lang="en-US" dirty="0"/>
              <a:t>Exporting US Prison Systems,” August 15, 2016, </a:t>
            </a:r>
            <a:r>
              <a:rPr lang="en-US" dirty="0" err="1"/>
              <a:t>Truthout</a:t>
            </a:r>
            <a:r>
              <a:rPr lang="en-US" dirty="0"/>
              <a:t>, https://truthout.org/</a:t>
            </a:r>
          </a:p>
          <a:p>
            <a:r>
              <a:rPr lang="en-US" dirty="0"/>
              <a:t>articles/incarceration-nations-on-the-dangers-of-exporting-us-prison-systems.</a:t>
            </a:r>
          </a:p>
          <a:p>
            <a:r>
              <a:rPr lang="en-US" dirty="0" err="1"/>
              <a:t>Baz</a:t>
            </a:r>
            <a:r>
              <a:rPr lang="en-US" dirty="0"/>
              <a:t> </a:t>
            </a:r>
            <a:r>
              <a:rPr lang="en-US" dirty="0" err="1"/>
              <a:t>Dreisinger</a:t>
            </a:r>
            <a:r>
              <a:rPr lang="en-US" dirty="0"/>
              <a:t>, “Prison: America’s Most Vile Export?” September 30, 2015, The</a:t>
            </a:r>
          </a:p>
          <a:p>
            <a:r>
              <a:rPr lang="en-US" dirty="0"/>
              <a:t>Atlantic, https://www.theatlantic.com/international/archive/2015/09/us-worldprisons-</a:t>
            </a:r>
          </a:p>
          <a:p>
            <a:r>
              <a:rPr lang="en-US" dirty="0" err="1"/>
              <a:t>supermax</a:t>
            </a:r>
            <a:r>
              <a:rPr lang="en-US" dirty="0"/>
              <a:t>-incarceration/408067.</a:t>
            </a:r>
          </a:p>
          <a:p>
            <a:r>
              <a:rPr lang="en-US" dirty="0"/>
              <a:t>214 David Swanson, “Re-Joining the World,” January 15, 2021, Let’s Try</a:t>
            </a:r>
          </a:p>
          <a:p>
            <a:r>
              <a:rPr lang="en-US" dirty="0"/>
              <a:t>Democracy: DavidSwanson.org, https://davidswanson.org/re-joining-theworld/.</a:t>
            </a:r>
          </a:p>
          <a:p>
            <a:r>
              <a:rPr lang="en-US" dirty="0"/>
              <a:t>215 Max </a:t>
            </a:r>
            <a:r>
              <a:rPr lang="en-US" dirty="0" err="1"/>
              <a:t>Rennebohm</a:t>
            </a:r>
            <a:r>
              <a:rPr lang="en-US" dirty="0"/>
              <a:t>, researcher, “Chileans overthrow dictator Carlos</a:t>
            </a:r>
          </a:p>
          <a:p>
            <a:r>
              <a:rPr lang="en-US" dirty="0" err="1"/>
              <a:t>Ibañez</a:t>
            </a:r>
            <a:r>
              <a:rPr lang="en-US" dirty="0"/>
              <a:t> del Campo, 1931,” September 21, 2009, Global Nonviolent Action</a:t>
            </a:r>
          </a:p>
          <a:p>
            <a:r>
              <a:rPr lang="en-US" dirty="0"/>
              <a:t>Database, https://nvdatabase.swarthmore.edu/index.php/content/chileansoverthrow-</a:t>
            </a:r>
          </a:p>
          <a:p>
            <a:r>
              <a:rPr lang="en-US" dirty="0"/>
              <a:t>dictator-carlos-iba-ez-del-campo-1931</a:t>
            </a:r>
            <a:r>
              <a:rPr lang="en-US" dirty="0" smtClean="0"/>
              <a:t>.</a:t>
            </a:r>
            <a:endParaRPr lang="en-US" dirty="0"/>
          </a:p>
        </p:txBody>
      </p:sp>
    </p:spTree>
    <p:extLst>
      <p:ext uri="{BB962C8B-B14F-4D97-AF65-F5344CB8AC3E}">
        <p14:creationId xmlns:p14="http://schemas.microsoft.com/office/powerpoint/2010/main" val="15280686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216 </a:t>
            </a:r>
            <a:r>
              <a:rPr lang="en-US" dirty="0"/>
              <a:t>Max </a:t>
            </a:r>
            <a:r>
              <a:rPr lang="en-US" dirty="0" err="1"/>
              <a:t>Rennebohm</a:t>
            </a:r>
            <a:r>
              <a:rPr lang="en-US" dirty="0"/>
              <a:t>, ed., “Cuban’s general strike to overthrow president,</a:t>
            </a:r>
          </a:p>
          <a:p>
            <a:r>
              <a:rPr lang="en-US" dirty="0"/>
              <a:t>1933,” June 15, 2011, Global Nonviolent Action Database, https://nvdatabase.</a:t>
            </a:r>
          </a:p>
          <a:p>
            <a:r>
              <a:rPr lang="en-US" dirty="0"/>
              <a:t>swarthmore.edu/</a:t>
            </a:r>
            <a:r>
              <a:rPr lang="en-US" dirty="0" err="1"/>
              <a:t>index.php</a:t>
            </a:r>
            <a:r>
              <a:rPr lang="en-US" dirty="0"/>
              <a:t>/content/</a:t>
            </a:r>
            <a:r>
              <a:rPr lang="en-US" dirty="0" err="1"/>
              <a:t>cubans</a:t>
            </a:r>
            <a:r>
              <a:rPr lang="en-US" dirty="0"/>
              <a:t>-general-strike-</a:t>
            </a:r>
            <a:r>
              <a:rPr lang="en-US" dirty="0" err="1"/>
              <a:t>overthrowpresident</a:t>
            </a:r>
            <a:r>
              <a:rPr lang="en-US" dirty="0"/>
              <a:t>-</a:t>
            </a:r>
          </a:p>
          <a:p>
            <a:r>
              <a:rPr lang="en-US" dirty="0"/>
              <a:t>1933.</a:t>
            </a:r>
          </a:p>
          <a:p>
            <a:r>
              <a:rPr lang="en-US" dirty="0"/>
              <a:t>Max </a:t>
            </a:r>
            <a:r>
              <a:rPr lang="en-US" dirty="0" err="1"/>
              <a:t>Rennebohm</a:t>
            </a:r>
            <a:r>
              <a:rPr lang="en-US" dirty="0"/>
              <a:t>, ed., “Cuban’s general strike to overthrow president,</a:t>
            </a:r>
          </a:p>
          <a:p>
            <a:r>
              <a:rPr lang="en-US" dirty="0"/>
              <a:t>1935,” June 5, 2011, Global Nonviolent Action Database, https://nvdatabase.</a:t>
            </a:r>
          </a:p>
          <a:p>
            <a:r>
              <a:rPr lang="en-US" dirty="0"/>
              <a:t>swarthmore.edu/</a:t>
            </a:r>
            <a:r>
              <a:rPr lang="en-US" dirty="0" err="1"/>
              <a:t>index.php</a:t>
            </a:r>
            <a:r>
              <a:rPr lang="en-US" dirty="0"/>
              <a:t>/content/</a:t>
            </a:r>
            <a:r>
              <a:rPr lang="en-US" dirty="0" err="1"/>
              <a:t>cubans</a:t>
            </a:r>
            <a:r>
              <a:rPr lang="en-US" dirty="0"/>
              <a:t>-general-strike-</a:t>
            </a:r>
            <a:r>
              <a:rPr lang="en-US" dirty="0" err="1"/>
              <a:t>overthrowpresident</a:t>
            </a:r>
            <a:r>
              <a:rPr lang="en-US" dirty="0"/>
              <a:t>-</a:t>
            </a:r>
          </a:p>
          <a:p>
            <a:r>
              <a:rPr lang="en-US" dirty="0"/>
              <a:t>1935.</a:t>
            </a:r>
          </a:p>
          <a:p>
            <a:r>
              <a:rPr lang="en-US" dirty="0"/>
              <a:t>217 The overthrow of the military regime in El Salvador in 1944 is recounted</a:t>
            </a:r>
          </a:p>
          <a:p>
            <a:r>
              <a:rPr lang="en-US" dirty="0"/>
              <a:t>in A Force More Powerful.</a:t>
            </a:r>
          </a:p>
          <a:p>
            <a:r>
              <a:rPr lang="en-US" dirty="0"/>
              <a:t>Max </a:t>
            </a:r>
            <a:r>
              <a:rPr lang="en-US" dirty="0" err="1"/>
              <a:t>Rennebohm</a:t>
            </a:r>
            <a:r>
              <a:rPr lang="en-US" dirty="0"/>
              <a:t>, ed., “El Salvadorans bring down a dictator, 1944,” October</a:t>
            </a:r>
          </a:p>
          <a:p>
            <a:r>
              <a:rPr lang="en-US" dirty="0"/>
              <a:t>9, 2011, Global Nonviolent Action Database, https://nvdatabase.swarthmore.edu/</a:t>
            </a:r>
          </a:p>
          <a:p>
            <a:r>
              <a:rPr lang="en-US" dirty="0" err="1"/>
              <a:t>index.php</a:t>
            </a:r>
            <a:r>
              <a:rPr lang="en-US" dirty="0"/>
              <a:t>/content/el-salvadorans-bring-down-dictator-1944.</a:t>
            </a:r>
          </a:p>
          <a:p>
            <a:r>
              <a:rPr lang="en-US" dirty="0"/>
              <a:t>Max </a:t>
            </a:r>
            <a:r>
              <a:rPr lang="en-US" dirty="0" err="1"/>
              <a:t>Rennebohm</a:t>
            </a:r>
            <a:r>
              <a:rPr lang="en-US" dirty="0"/>
              <a:t>, ed., “Guatemalans overthrow a dictator, 1944,” May 18,</a:t>
            </a:r>
          </a:p>
          <a:p>
            <a:r>
              <a:rPr lang="en-US" dirty="0"/>
              <a:t>2011, Global Nonviolent Action Database, https://nvdatabase.swarthmore.edu/</a:t>
            </a:r>
          </a:p>
          <a:p>
            <a:r>
              <a:rPr lang="en-US" dirty="0" err="1"/>
              <a:t>index.php</a:t>
            </a:r>
            <a:r>
              <a:rPr lang="en-US" dirty="0"/>
              <a:t>/content/guatemalans-overthrow-dictator-1944.</a:t>
            </a:r>
          </a:p>
        </p:txBody>
      </p:sp>
    </p:spTree>
    <p:extLst>
      <p:ext uri="{BB962C8B-B14F-4D97-AF65-F5344CB8AC3E}">
        <p14:creationId xmlns:p14="http://schemas.microsoft.com/office/powerpoint/2010/main" val="405656843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a:t>Kate McClellan, researcher, “Ecuadorians overthrow dictator (Glorious May</a:t>
            </a:r>
          </a:p>
          <a:p>
            <a:r>
              <a:rPr lang="en-US" dirty="0"/>
              <a:t>Revolution), 1944,” June 11, 2011, Global Nonviolent Action Database, https://</a:t>
            </a:r>
          </a:p>
          <a:p>
            <a:r>
              <a:rPr lang="en-US" dirty="0"/>
              <a:t>nvdatabase.swarthmore.edu/</a:t>
            </a:r>
            <a:r>
              <a:rPr lang="en-US" dirty="0" err="1"/>
              <a:t>index.php</a:t>
            </a:r>
            <a:r>
              <a:rPr lang="en-US" dirty="0"/>
              <a:t>/content/</a:t>
            </a:r>
            <a:r>
              <a:rPr lang="en-US" dirty="0" err="1"/>
              <a:t>ecuadorians-overthrowdictator</a:t>
            </a:r>
            <a:r>
              <a:rPr lang="en-US" dirty="0"/>
              <a:t>-</a:t>
            </a:r>
          </a:p>
          <a:p>
            <a:r>
              <a:rPr lang="en-US" dirty="0"/>
              <a:t>glorious-may-revolution-1944.</a:t>
            </a:r>
          </a:p>
          <a:p>
            <a:r>
              <a:rPr lang="en-US" dirty="0"/>
              <a:t>218 Max </a:t>
            </a:r>
            <a:r>
              <a:rPr lang="en-US" dirty="0" err="1"/>
              <a:t>Rennebohm</a:t>
            </a:r>
            <a:r>
              <a:rPr lang="en-US" dirty="0"/>
              <a:t>, researcher, “Haitians overthrow a dictator, 1946,”</a:t>
            </a:r>
          </a:p>
          <a:p>
            <a:r>
              <a:rPr lang="en-US" dirty="0"/>
              <a:t>November 29, 2009, Global Nonviolent Action Database, https://nvdatabase.</a:t>
            </a:r>
          </a:p>
          <a:p>
            <a:r>
              <a:rPr lang="en-US" dirty="0"/>
              <a:t>swarthmore.edu/</a:t>
            </a:r>
            <a:r>
              <a:rPr lang="en-US" dirty="0" err="1"/>
              <a:t>index.php</a:t>
            </a:r>
            <a:r>
              <a:rPr lang="en-US" dirty="0"/>
              <a:t>/content/haitians-overthrow-dictator-1946</a:t>
            </a:r>
          </a:p>
          <a:p>
            <a:r>
              <a:rPr lang="en-US" dirty="0"/>
              <a:t>219 Max </a:t>
            </a:r>
            <a:r>
              <a:rPr lang="en-US" dirty="0" err="1"/>
              <a:t>Rennebohm</a:t>
            </a:r>
            <a:r>
              <a:rPr lang="en-US" dirty="0"/>
              <a:t>, researcher, “Colombians overthrow dictator,</a:t>
            </a:r>
          </a:p>
          <a:p>
            <a:r>
              <a:rPr lang="en-US" dirty="0"/>
              <a:t>1957,” June 12, 2009, Global Nonviolent Action Database, https://nvdatabase.</a:t>
            </a:r>
          </a:p>
          <a:p>
            <a:r>
              <a:rPr lang="en-US" dirty="0"/>
              <a:t>swarthmore.edu/</a:t>
            </a:r>
            <a:r>
              <a:rPr lang="en-US" dirty="0" err="1"/>
              <a:t>index.php</a:t>
            </a:r>
            <a:r>
              <a:rPr lang="en-US" dirty="0"/>
              <a:t>/content/colombians-overthrow-dictator-1957.</a:t>
            </a:r>
          </a:p>
          <a:p>
            <a:r>
              <a:rPr lang="en-US" dirty="0"/>
              <a:t>220 See account in Part 1 of “Civil Resistance Against Coups” by Stephen</a:t>
            </a:r>
          </a:p>
          <a:p>
            <a:r>
              <a:rPr lang="en-US" dirty="0"/>
              <a:t>Zunes.</a:t>
            </a:r>
          </a:p>
          <a:p>
            <a:r>
              <a:rPr lang="en-US" dirty="0"/>
              <a:t>Stephen Zunes, “Civil Resistance Against Coups: A Comparative and Historical</a:t>
            </a:r>
          </a:p>
          <a:p>
            <a:r>
              <a:rPr lang="en-US" dirty="0"/>
              <a:t>Perspective,” 2017, International Center on Nonviolent Conflict: ICNC Monograph</a:t>
            </a:r>
          </a:p>
          <a:p>
            <a:r>
              <a:rPr lang="en-US" dirty="0"/>
              <a:t>Series, https://www.nonviolent-conflict.org/wp-content/uploads/2017/11/</a:t>
            </a:r>
          </a:p>
          <a:p>
            <a:r>
              <a:rPr lang="en-US" dirty="0"/>
              <a:t>Stephen-Zunes-Monograph_Final-for-online_HGS_Apr_9.pdf</a:t>
            </a:r>
            <a:r>
              <a:rPr lang="en-US" dirty="0" smtClean="0"/>
              <a:t>.</a:t>
            </a:r>
            <a:endParaRPr lang="en-US" dirty="0"/>
          </a:p>
        </p:txBody>
      </p:sp>
    </p:spTree>
    <p:extLst>
      <p:ext uri="{BB962C8B-B14F-4D97-AF65-F5344CB8AC3E}">
        <p14:creationId xmlns:p14="http://schemas.microsoft.com/office/powerpoint/2010/main" val="152806862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221 </a:t>
            </a:r>
            <a:r>
              <a:rPr lang="en-US" dirty="0"/>
              <a:t>Max </a:t>
            </a:r>
            <a:r>
              <a:rPr lang="en-US" dirty="0" err="1"/>
              <a:t>Rennebohm</a:t>
            </a:r>
            <a:r>
              <a:rPr lang="en-US" dirty="0"/>
              <a:t>, ed., “Mothers of the Plaza de Mayo campaign for</a:t>
            </a:r>
          </a:p>
          <a:p>
            <a:r>
              <a:rPr lang="en-US" dirty="0"/>
              <a:t>democracy and the return of their ‘disappeared’ family members, 1977-1983,”</a:t>
            </a:r>
          </a:p>
          <a:p>
            <a:r>
              <a:rPr lang="en-US" dirty="0"/>
              <a:t>September 10, 2011, Global Nonviolent Action Database, https://nvdatabase.</a:t>
            </a:r>
          </a:p>
          <a:p>
            <a:r>
              <a:rPr lang="en-US" dirty="0"/>
              <a:t>swarthmore.edu/</a:t>
            </a:r>
            <a:r>
              <a:rPr lang="en-US" dirty="0" err="1"/>
              <a:t>index.php</a:t>
            </a:r>
            <a:r>
              <a:rPr lang="en-US" dirty="0"/>
              <a:t>/content/mothers-plaza-de-mayo-</a:t>
            </a:r>
            <a:r>
              <a:rPr lang="en-US" dirty="0" err="1"/>
              <a:t>campaigndemocracy</a:t>
            </a:r>
            <a:r>
              <a:rPr lang="en-US" dirty="0"/>
              <a:t>-</a:t>
            </a:r>
          </a:p>
          <a:p>
            <a:r>
              <a:rPr lang="en-US" dirty="0"/>
              <a:t>and-return-their-disappeared-family-members-1977-19.</a:t>
            </a:r>
          </a:p>
          <a:p>
            <a:r>
              <a:rPr lang="en-US" dirty="0"/>
              <a:t>222 Max </a:t>
            </a:r>
            <a:r>
              <a:rPr lang="en-US" dirty="0" err="1"/>
              <a:t>Rennebohm</a:t>
            </a:r>
            <a:r>
              <a:rPr lang="en-US" dirty="0"/>
              <a:t>, ed., “Uruguayans general strike against the military</a:t>
            </a:r>
          </a:p>
          <a:p>
            <a:r>
              <a:rPr lang="en-US" dirty="0"/>
              <a:t>government, 1984,” April 19, 2011, Global Nonviolent Action Database, https://</a:t>
            </a:r>
          </a:p>
          <a:p>
            <a:r>
              <a:rPr lang="en-US" dirty="0"/>
              <a:t>nvdatabase.swarthmore.edu/</a:t>
            </a:r>
            <a:r>
              <a:rPr lang="en-US" dirty="0" err="1"/>
              <a:t>index.php</a:t>
            </a:r>
            <a:r>
              <a:rPr lang="en-US" dirty="0"/>
              <a:t>/content/</a:t>
            </a:r>
            <a:r>
              <a:rPr lang="en-US" dirty="0" err="1"/>
              <a:t>uruguayans</a:t>
            </a:r>
            <a:r>
              <a:rPr lang="en-US" dirty="0"/>
              <a:t>-general-</a:t>
            </a:r>
            <a:r>
              <a:rPr lang="en-US" dirty="0" err="1"/>
              <a:t>strikeagainst</a:t>
            </a:r>
            <a:r>
              <a:rPr lang="en-US" dirty="0"/>
              <a:t>-</a:t>
            </a:r>
          </a:p>
          <a:p>
            <a:r>
              <a:rPr lang="en-US" dirty="0"/>
              <a:t>military-government-1984.</a:t>
            </a:r>
          </a:p>
          <a:p>
            <a:r>
              <a:rPr lang="en-US" dirty="0"/>
              <a:t>223 See account in Part 1 of “Civil Resistance Against Coups” by Stephen</a:t>
            </a:r>
          </a:p>
          <a:p>
            <a:r>
              <a:rPr lang="en-US" dirty="0"/>
              <a:t>Zunes.</a:t>
            </a:r>
          </a:p>
          <a:p>
            <a:r>
              <a:rPr lang="en-US" dirty="0"/>
              <a:t>Zunes, op. cit.</a:t>
            </a:r>
          </a:p>
          <a:p>
            <a:r>
              <a:rPr lang="en-US" dirty="0"/>
              <a:t>224 </a:t>
            </a:r>
            <a:r>
              <a:rPr lang="en-US" dirty="0" err="1"/>
              <a:t>Shandra</a:t>
            </a:r>
            <a:r>
              <a:rPr lang="en-US" dirty="0"/>
              <a:t> </a:t>
            </a:r>
            <a:r>
              <a:rPr lang="en-US" dirty="0" err="1"/>
              <a:t>Bernath-Plaistad</a:t>
            </a:r>
            <a:r>
              <a:rPr lang="en-US" dirty="0"/>
              <a:t> and Max </a:t>
            </a:r>
            <a:r>
              <a:rPr lang="en-US" dirty="0" err="1"/>
              <a:t>Rennebohm</a:t>
            </a:r>
            <a:r>
              <a:rPr lang="en-US" dirty="0"/>
              <a:t>, researchers, “Chileans</a:t>
            </a:r>
          </a:p>
          <a:p>
            <a:r>
              <a:rPr lang="en-US" dirty="0"/>
              <a:t>overthrow Pinochet regime, 1983-1988,” October 31, 2008 and July 9, 2011,</a:t>
            </a:r>
          </a:p>
          <a:p>
            <a:r>
              <a:rPr lang="en-US" dirty="0"/>
              <a:t>Global Nonviolent Action Database, https://nvdatabase.swarthmore.edu/index.</a:t>
            </a:r>
          </a:p>
          <a:p>
            <a:r>
              <a:rPr lang="en-US" dirty="0" err="1"/>
              <a:t>php</a:t>
            </a:r>
            <a:r>
              <a:rPr lang="en-US" dirty="0"/>
              <a:t>/content/chileans-overthrow-pinochet-regime-1983-1988.</a:t>
            </a:r>
          </a:p>
          <a:p>
            <a:r>
              <a:rPr lang="en-US" dirty="0"/>
              <a:t>225 Jamie Irwin, “Brazilians drive out corrupt president – 1992,” February</a:t>
            </a:r>
          </a:p>
          <a:p>
            <a:r>
              <a:rPr lang="en-US" dirty="0"/>
              <a:t>15, 2015, Global Nonviolent Action Database, https://nvdatabase.swarthmore.</a:t>
            </a:r>
          </a:p>
          <a:p>
            <a:r>
              <a:rPr lang="en-US" dirty="0" err="1"/>
              <a:t>edu</a:t>
            </a:r>
            <a:r>
              <a:rPr lang="en-US" dirty="0"/>
              <a:t>/</a:t>
            </a:r>
            <a:r>
              <a:rPr lang="en-US" dirty="0" err="1"/>
              <a:t>index.php</a:t>
            </a:r>
            <a:r>
              <a:rPr lang="en-US" dirty="0"/>
              <a:t>/content/brazilians-drive-out-corrupt-president-1992.</a:t>
            </a:r>
          </a:p>
        </p:txBody>
      </p:sp>
    </p:spTree>
    <p:extLst>
      <p:ext uri="{BB962C8B-B14F-4D97-AF65-F5344CB8AC3E}">
        <p14:creationId xmlns:p14="http://schemas.microsoft.com/office/powerpoint/2010/main" val="130850564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a:t>226 Max </a:t>
            </a:r>
            <a:r>
              <a:rPr lang="en-US" dirty="0" err="1"/>
              <a:t>Rennebohm</a:t>
            </a:r>
            <a:r>
              <a:rPr lang="en-US" dirty="0"/>
              <a:t>, ed., “Peruvians campaign to overthrow dictator</a:t>
            </a:r>
          </a:p>
          <a:p>
            <a:r>
              <a:rPr lang="en-US" dirty="0"/>
              <a:t>Alberto Fujimori (The March of the Four Directions), 2000,” February 6, 2011,</a:t>
            </a:r>
          </a:p>
          <a:p>
            <a:r>
              <a:rPr lang="en-US" dirty="0"/>
              <a:t>Global Nonviolent Action Database, https://nvdatabase.swarthmore.edu/index.</a:t>
            </a:r>
          </a:p>
          <a:p>
            <a:r>
              <a:rPr lang="en-US" dirty="0" err="1"/>
              <a:t>php</a:t>
            </a:r>
            <a:r>
              <a:rPr lang="en-US" dirty="0"/>
              <a:t>/content/peruvians-campaign-overthrow-dictator-alberto-fujimori-marchfour-</a:t>
            </a:r>
          </a:p>
          <a:p>
            <a:r>
              <a:rPr lang="en-US" dirty="0"/>
              <a:t>directions-2000.</a:t>
            </a:r>
          </a:p>
          <a:p>
            <a:r>
              <a:rPr lang="en-US" dirty="0"/>
              <a:t>227 Nick </a:t>
            </a:r>
            <a:r>
              <a:rPr lang="en-US" dirty="0" err="1"/>
              <a:t>Palazzolo</a:t>
            </a:r>
            <a:r>
              <a:rPr lang="en-US" dirty="0"/>
              <a:t> “Ecuadorians oust President Gutiérrez (Rebellion of the</a:t>
            </a:r>
          </a:p>
          <a:p>
            <a:r>
              <a:rPr lang="en-US" dirty="0" err="1"/>
              <a:t>Forajidos</a:t>
            </a:r>
            <a:r>
              <a:rPr lang="en-US" dirty="0"/>
              <a:t>), 2005,” February 17, 2013, Global Nonviolent Action Database, https://</a:t>
            </a:r>
          </a:p>
          <a:p>
            <a:r>
              <a:rPr lang="en-US" dirty="0"/>
              <a:t>nvdatabase.swarthmore.edu/</a:t>
            </a:r>
            <a:r>
              <a:rPr lang="en-US" dirty="0" err="1"/>
              <a:t>index.php</a:t>
            </a:r>
            <a:r>
              <a:rPr lang="en-US" dirty="0"/>
              <a:t>/content/</a:t>
            </a:r>
            <a:r>
              <a:rPr lang="en-US" dirty="0" err="1"/>
              <a:t>ecuadorians</a:t>
            </a:r>
            <a:r>
              <a:rPr lang="en-US" dirty="0"/>
              <a:t>-oust-</a:t>
            </a:r>
            <a:r>
              <a:rPr lang="en-US" dirty="0" err="1"/>
              <a:t>presidentguti</a:t>
            </a:r>
            <a:r>
              <a:rPr lang="en-US" dirty="0"/>
              <a:t>-</a:t>
            </a:r>
          </a:p>
          <a:p>
            <a:r>
              <a:rPr lang="en-US" dirty="0"/>
              <a:t>rrez-rebellion-forajidos-2005.</a:t>
            </a:r>
          </a:p>
          <a:p>
            <a:r>
              <a:rPr lang="en-US" dirty="0"/>
              <a:t>228 Under Rich Earth, (Human Rights Watch, 2008) 0.92., https://ff.hrw.</a:t>
            </a:r>
          </a:p>
          <a:p>
            <a:r>
              <a:rPr lang="en-US" dirty="0"/>
              <a:t>org/film/under-rich-earth.</a:t>
            </a:r>
          </a:p>
          <a:p>
            <a:r>
              <a:rPr lang="en-US" dirty="0"/>
              <a:t>229 Irina Bukharin, researcher, “Guatemalans force corrupt president</a:t>
            </a:r>
          </a:p>
          <a:p>
            <a:r>
              <a:rPr lang="en-US" dirty="0"/>
              <a:t>and VP to resign, 2015,” October 25, 2015, Global Nonviolent Action Database,</a:t>
            </a:r>
          </a:p>
          <a:p>
            <a:r>
              <a:rPr lang="en-US" dirty="0"/>
              <a:t>https://nvdatabase.swarthmore.edu/index.php/content/guatemalans-forcecorrupt-</a:t>
            </a:r>
          </a:p>
          <a:p>
            <a:r>
              <a:rPr lang="en-US" dirty="0"/>
              <a:t>president-and-vp-resign-2015</a:t>
            </a:r>
            <a:r>
              <a:rPr lang="en-US" dirty="0" smtClean="0"/>
              <a:t>.</a:t>
            </a:r>
            <a:endParaRPr lang="en-US" dirty="0"/>
          </a:p>
        </p:txBody>
      </p:sp>
    </p:spTree>
    <p:extLst>
      <p:ext uri="{BB962C8B-B14F-4D97-AF65-F5344CB8AC3E}">
        <p14:creationId xmlns:p14="http://schemas.microsoft.com/office/powerpoint/2010/main" val="15280686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0000" lnSpcReduction="20000"/>
          </a:bodyPr>
          <a:lstStyle/>
          <a:p>
            <a:r>
              <a:rPr lang="en-US" dirty="0" smtClean="0"/>
              <a:t>230 </a:t>
            </a:r>
            <a:r>
              <a:rPr lang="en-US" dirty="0"/>
              <a:t>“</a:t>
            </a:r>
            <a:r>
              <a:rPr lang="en-US" dirty="0" err="1"/>
              <a:t>Communidad</a:t>
            </a:r>
            <a:r>
              <a:rPr lang="en-US" dirty="0"/>
              <a:t> de Paz de San José de </a:t>
            </a:r>
            <a:r>
              <a:rPr lang="en-US" dirty="0" err="1"/>
              <a:t>Apartadó</a:t>
            </a:r>
            <a:r>
              <a:rPr lang="en-US" dirty="0"/>
              <a:t>,” February 2015,</a:t>
            </a:r>
          </a:p>
          <a:p>
            <a:r>
              <a:rPr lang="en-US" dirty="0" err="1"/>
              <a:t>Publicado</a:t>
            </a:r>
            <a:r>
              <a:rPr lang="en-US" dirty="0"/>
              <a:t> </a:t>
            </a:r>
            <a:r>
              <a:rPr lang="en-US" dirty="0" err="1"/>
              <a:t>por</a:t>
            </a:r>
            <a:r>
              <a:rPr lang="en-US" dirty="0"/>
              <a:t> Peace Direct; Peace Insight, https://www.peaceinsight.org/es/</a:t>
            </a:r>
          </a:p>
          <a:p>
            <a:r>
              <a:rPr lang="en-US" dirty="0" err="1"/>
              <a:t>organisations</a:t>
            </a:r>
            <a:r>
              <a:rPr lang="en-US" dirty="0"/>
              <a:t>/peace-village-of-san-</a:t>
            </a:r>
            <a:r>
              <a:rPr lang="en-US" dirty="0" err="1"/>
              <a:t>jose</a:t>
            </a:r>
            <a:r>
              <a:rPr lang="en-US" dirty="0"/>
              <a:t>-de-</a:t>
            </a:r>
            <a:r>
              <a:rPr lang="en-US" dirty="0" err="1"/>
              <a:t>apartado</a:t>
            </a:r>
            <a:r>
              <a:rPr lang="en-US" dirty="0"/>
              <a:t>/?location=</a:t>
            </a:r>
            <a:r>
              <a:rPr lang="en-US" dirty="0" err="1"/>
              <a:t>colombia&amp;theme</a:t>
            </a:r>
            <a:r>
              <a:rPr lang="en-US" dirty="0"/>
              <a:t>.</a:t>
            </a:r>
          </a:p>
          <a:p>
            <a:r>
              <a:rPr lang="en-US" dirty="0"/>
              <a:t>“Peace Community of San José de </a:t>
            </a:r>
            <a:r>
              <a:rPr lang="en-US" dirty="0" err="1"/>
              <a:t>Apartadó</a:t>
            </a:r>
            <a:r>
              <a:rPr lang="en-US" dirty="0"/>
              <a:t>,” For Peace Presence, January 8,</a:t>
            </a:r>
          </a:p>
          <a:p>
            <a:r>
              <a:rPr lang="en-US" dirty="0"/>
              <a:t>2023, https://peacepresence.org/what-we-do/peace-community/.</a:t>
            </a:r>
          </a:p>
          <a:p>
            <a:r>
              <a:rPr lang="en-US" dirty="0"/>
              <a:t>“Peace Community of San José de </a:t>
            </a:r>
            <a:r>
              <a:rPr lang="en-US" dirty="0" err="1"/>
              <a:t>Apartadó</a:t>
            </a:r>
            <a:r>
              <a:rPr lang="en-US" dirty="0"/>
              <a:t>,” Tamera, January 8, 2023, https://</a:t>
            </a:r>
          </a:p>
          <a:p>
            <a:r>
              <a:rPr lang="en-US" dirty="0"/>
              <a:t>www.tamera.org/peace-community-colombia/.</a:t>
            </a:r>
          </a:p>
          <a:p>
            <a:r>
              <a:rPr lang="en-US" dirty="0"/>
              <a:t>231 “Las </a:t>
            </a:r>
            <a:r>
              <a:rPr lang="en-US" dirty="0" err="1"/>
              <a:t>Abejas</a:t>
            </a:r>
            <a:r>
              <a:rPr lang="en-US" dirty="0"/>
              <a:t>,” Wikipedia, January 8, 2023, https://en.wikipedia.org/</a:t>
            </a:r>
          </a:p>
          <a:p>
            <a:r>
              <a:rPr lang="en-US" dirty="0"/>
              <a:t>wiki/</a:t>
            </a:r>
            <a:r>
              <a:rPr lang="en-US" dirty="0" err="1"/>
              <a:t>Las_Abejas</a:t>
            </a:r>
            <a:r>
              <a:rPr lang="en-US" dirty="0"/>
              <a:t>.</a:t>
            </a:r>
          </a:p>
          <a:p>
            <a:r>
              <a:rPr lang="en-US" dirty="0"/>
              <a:t>“La </a:t>
            </a:r>
            <a:r>
              <a:rPr lang="en-US" dirty="0" err="1"/>
              <a:t>Sociedad</a:t>
            </a:r>
            <a:r>
              <a:rPr lang="en-US" dirty="0"/>
              <a:t> Civil </a:t>
            </a:r>
            <a:r>
              <a:rPr lang="en-US" dirty="0" err="1"/>
              <a:t>las</a:t>
            </a:r>
            <a:r>
              <a:rPr lang="en-US" dirty="0"/>
              <a:t> </a:t>
            </a:r>
            <a:r>
              <a:rPr lang="en-US" dirty="0" err="1"/>
              <a:t>Abejas</a:t>
            </a:r>
            <a:r>
              <a:rPr lang="en-US" dirty="0"/>
              <a:t> de </a:t>
            </a:r>
            <a:r>
              <a:rPr lang="en-US" dirty="0" err="1"/>
              <a:t>Acteal</a:t>
            </a:r>
            <a:r>
              <a:rPr lang="en-US" dirty="0"/>
              <a:t> </a:t>
            </a:r>
            <a:r>
              <a:rPr lang="en-US" dirty="0" err="1"/>
              <a:t>Recibirán</a:t>
            </a:r>
            <a:r>
              <a:rPr lang="en-US" dirty="0"/>
              <a:t> </a:t>
            </a:r>
            <a:r>
              <a:rPr lang="en-US" dirty="0" err="1"/>
              <a:t>Premil</a:t>
            </a:r>
            <a:r>
              <a:rPr lang="en-US" dirty="0"/>
              <a:t> a la </a:t>
            </a:r>
            <a:r>
              <a:rPr lang="en-US" dirty="0" err="1"/>
              <a:t>Defensa</a:t>
            </a:r>
            <a:r>
              <a:rPr lang="en-US" dirty="0"/>
              <a:t> </a:t>
            </a:r>
            <a:r>
              <a:rPr lang="en-US" dirty="0" err="1"/>
              <a:t>Ambiental</a:t>
            </a:r>
            <a:endParaRPr lang="en-US" dirty="0"/>
          </a:p>
          <a:p>
            <a:r>
              <a:rPr lang="en-US" dirty="0"/>
              <a:t>en Chiapas Mariano </a:t>
            </a:r>
            <a:r>
              <a:rPr lang="en-US" dirty="0" err="1"/>
              <a:t>Abarca</a:t>
            </a:r>
            <a:r>
              <a:rPr lang="en-US" dirty="0"/>
              <a:t> 2021, 27 de </a:t>
            </a:r>
            <a:r>
              <a:rPr lang="en-US" dirty="0" err="1"/>
              <a:t>Noviembre</a:t>
            </a:r>
            <a:r>
              <a:rPr lang="en-US" dirty="0"/>
              <a:t> 2021,” January 8, 2023, </a:t>
            </a:r>
            <a:r>
              <a:rPr lang="en-US" dirty="0" err="1"/>
              <a:t>Otros</a:t>
            </a:r>
            <a:endParaRPr lang="en-US" dirty="0"/>
          </a:p>
          <a:p>
            <a:r>
              <a:rPr lang="en-US" dirty="0" err="1"/>
              <a:t>Mundos</a:t>
            </a:r>
            <a:r>
              <a:rPr lang="en-US" dirty="0"/>
              <a:t> AC Chiapas, https://otrosmundoschiapas.org/las-abejas-de-actealrecibiran-</a:t>
            </a:r>
          </a:p>
          <a:p>
            <a:r>
              <a:rPr lang="en-US" dirty="0"/>
              <a:t>el-premio-a-la-defensa-ambiental-en-chiapas-mariano-abarca-2021.</a:t>
            </a:r>
          </a:p>
          <a:p>
            <a:r>
              <a:rPr lang="en-US" dirty="0"/>
              <a:t>Andalusia Knoll, “</a:t>
            </a:r>
            <a:r>
              <a:rPr lang="en-US" dirty="0" err="1"/>
              <a:t>Acteal</a:t>
            </a:r>
            <a:r>
              <a:rPr lang="en-US" dirty="0"/>
              <a:t>, Mexico: Building Autonomy in the Shadow of</a:t>
            </a:r>
          </a:p>
          <a:p>
            <a:r>
              <a:rPr lang="en-US" dirty="0"/>
              <a:t>Repression,” Las </a:t>
            </a:r>
            <a:r>
              <a:rPr lang="en-US" dirty="0" err="1"/>
              <a:t>Abejas</a:t>
            </a:r>
            <a:r>
              <a:rPr lang="en-US" dirty="0"/>
              <a:t> de </a:t>
            </a:r>
            <a:r>
              <a:rPr lang="en-US" dirty="0" err="1"/>
              <a:t>Acteal</a:t>
            </a:r>
            <a:r>
              <a:rPr lang="en-US" dirty="0"/>
              <a:t>, January 8, 2023, http://acteal.blogspot.</a:t>
            </a:r>
          </a:p>
          <a:p>
            <a:r>
              <a:rPr lang="en-US" dirty="0"/>
              <a:t>com/p/english.html.</a:t>
            </a:r>
          </a:p>
          <a:p>
            <a:r>
              <a:rPr lang="en-US" dirty="0"/>
              <a:t>232 Rachel Small, “Why I’m Going to the Frontlines of the </a:t>
            </a:r>
            <a:r>
              <a:rPr lang="en-US" dirty="0" err="1"/>
              <a:t>Wet’suwet’en</a:t>
            </a:r>
            <a:endParaRPr lang="en-US" dirty="0"/>
          </a:p>
          <a:p>
            <a:r>
              <a:rPr lang="en-US" dirty="0"/>
              <a:t>Resistance,” October 27, 2021, World BEYOND War, https://worldbeyondwar.</a:t>
            </a:r>
          </a:p>
          <a:p>
            <a:r>
              <a:rPr lang="en-US" dirty="0"/>
              <a:t>org/why-</a:t>
            </a:r>
            <a:r>
              <a:rPr lang="en-US" dirty="0" err="1"/>
              <a:t>im</a:t>
            </a:r>
            <a:r>
              <a:rPr lang="en-US" dirty="0"/>
              <a:t>-going-to-the-frontlines-of-the-</a:t>
            </a:r>
            <a:r>
              <a:rPr lang="en-US" dirty="0" err="1"/>
              <a:t>wetsuweten</a:t>
            </a:r>
            <a:r>
              <a:rPr lang="en-US" dirty="0"/>
              <a:t>-resistance/.</a:t>
            </a:r>
          </a:p>
          <a:p>
            <a:r>
              <a:rPr lang="en-US" dirty="0"/>
              <a:t>233 Brad Evans, (2009), “Revolution Without Violence,” Peace Review, 21:1,</a:t>
            </a:r>
          </a:p>
        </p:txBody>
      </p:sp>
    </p:spTree>
    <p:extLst>
      <p:ext uri="{BB962C8B-B14F-4D97-AF65-F5344CB8AC3E}">
        <p14:creationId xmlns:p14="http://schemas.microsoft.com/office/powerpoint/2010/main" val="234624768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a:t>85-94, </a:t>
            </a:r>
            <a:r>
              <a:rPr lang="en-US" dirty="0" err="1"/>
              <a:t>Routledge</a:t>
            </a:r>
            <a:r>
              <a:rPr lang="en-US" dirty="0"/>
              <a:t>: Taylor &amp; Francis Group, https://www.tandfonline.com/doi/pdf</a:t>
            </a:r>
          </a:p>
          <a:p>
            <a:r>
              <a:rPr lang="en-US" dirty="0"/>
              <a:t>/10.1080/10402650802690110.</a:t>
            </a:r>
          </a:p>
          <a:p>
            <a:r>
              <a:rPr lang="en-US" dirty="0"/>
              <a:t>David Swanson, “Film: Costa Rica Abolished Its Military, Never Regretted It,”</a:t>
            </a:r>
          </a:p>
          <a:p>
            <a:r>
              <a:rPr lang="en-US" dirty="0"/>
              <a:t>June 4, 2015, Let’s Try Democracy: DavidSwanson.org, https://davidswanson.</a:t>
            </a:r>
          </a:p>
          <a:p>
            <a:r>
              <a:rPr lang="en-US" dirty="0"/>
              <a:t>org/film-costa-</a:t>
            </a:r>
            <a:r>
              <a:rPr lang="en-US" dirty="0" err="1"/>
              <a:t>rica</a:t>
            </a:r>
            <a:r>
              <a:rPr lang="en-US" dirty="0"/>
              <a:t>-abolished-its-military-never-regretted-it/.</a:t>
            </a:r>
          </a:p>
          <a:p>
            <a:r>
              <a:rPr lang="en-US" dirty="0"/>
              <a:t>234 Francesca </a:t>
            </a:r>
            <a:r>
              <a:rPr lang="en-US" dirty="0" err="1"/>
              <a:t>Lessa</a:t>
            </a:r>
            <a:r>
              <a:rPr lang="en-US" dirty="0"/>
              <a:t>, “Operation Condor: Why victims of the oppression that</a:t>
            </a:r>
          </a:p>
          <a:p>
            <a:r>
              <a:rPr lang="en-US" dirty="0"/>
              <a:t>swept 1970’s South America are still fighting for justice,” https://theconversation.</a:t>
            </a:r>
          </a:p>
          <a:p>
            <a:r>
              <a:rPr lang="en-US" dirty="0"/>
              <a:t>com/operation-condor-why-victims-of-the-oppression-that-swept-1970s-southamerica-</a:t>
            </a:r>
          </a:p>
          <a:p>
            <a:r>
              <a:rPr lang="en-US" dirty="0"/>
              <a:t>are-still-fighting-for-justice-186789.</a:t>
            </a:r>
          </a:p>
          <a:p>
            <a:r>
              <a:rPr lang="en-US" dirty="0"/>
              <a:t>235 David Swanson, “Where there were massacres there are now power</a:t>
            </a:r>
          </a:p>
          <a:p>
            <a:r>
              <a:rPr lang="en-US" dirty="0"/>
              <a:t>plants,” September 16, 2015., Let’s Try Democracy: DavidSwanson.org, https://</a:t>
            </a:r>
          </a:p>
          <a:p>
            <a:r>
              <a:rPr lang="en-US" dirty="0"/>
              <a:t>davidswanson.org/where-there-were-massacres-there-are-now-power-plants/.</a:t>
            </a:r>
          </a:p>
          <a:p>
            <a:r>
              <a:rPr lang="en-US" dirty="0"/>
              <a:t>Jo-Marie Burt and Paulo Estrada/ELFARO, “Trial for ‘Death Squad Dossier’</a:t>
            </a:r>
          </a:p>
          <a:p>
            <a:r>
              <a:rPr lang="en-US" dirty="0"/>
              <a:t>Ties Guatemalan Wartime Atrocities to Current Criminal Networks,” April 25,</a:t>
            </a:r>
          </a:p>
          <a:p>
            <a:r>
              <a:rPr lang="en-US" dirty="0"/>
              <a:t>2022, Portside, https://portside.org/2022-04-25/trial-death-squad-dossier-tiesguatemalan-</a:t>
            </a:r>
          </a:p>
          <a:p>
            <a:r>
              <a:rPr lang="en-US" dirty="0"/>
              <a:t>wartime-atrocities-current-criminal-networks</a:t>
            </a:r>
            <a:r>
              <a:rPr lang="en-US" dirty="0" smtClean="0"/>
              <a:t>.</a:t>
            </a:r>
            <a:endParaRPr lang="en-US" dirty="0"/>
          </a:p>
        </p:txBody>
      </p:sp>
    </p:spTree>
    <p:extLst>
      <p:ext uri="{BB962C8B-B14F-4D97-AF65-F5344CB8AC3E}">
        <p14:creationId xmlns:p14="http://schemas.microsoft.com/office/powerpoint/2010/main" val="1528068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sp>
        <p:nvSpPr>
          <p:cNvPr id="3" name="Content Placeholder 2"/>
          <p:cNvSpPr>
            <a:spLocks noGrp="1"/>
          </p:cNvSpPr>
          <p:nvPr>
            <p:ph idx="1"/>
          </p:nvPr>
        </p:nvSpPr>
        <p:spPr/>
        <p:txBody>
          <a:bodyPr>
            <a:normAutofit/>
          </a:bodyPr>
          <a:lstStyle/>
          <a:p>
            <a:pPr algn="r" rtl="1"/>
            <a:r>
              <a:rPr lang="fa-IR" dirty="0"/>
              <a:t>دکترین مونرو به زبان ساده چه بود؟</a:t>
            </a:r>
          </a:p>
          <a:p>
            <a:pPr algn="r" rtl="1"/>
            <a:r>
              <a:rPr lang="fa-IR" dirty="0"/>
              <a:t>دکترین مونرو (1823) | آرشیو ملی</a:t>
            </a:r>
          </a:p>
          <a:p>
            <a:pPr algn="r" rtl="1"/>
            <a:r>
              <a:rPr lang="fa-IR" dirty="0"/>
              <a:t>پیام سالانه رئیس جمهور جیمز مونرو در سال 1823 به کنگره حاوی دکترین مونرو بود که به قدرت های اروپایی هشدار می داد در امور نیمکره غربی مداخله نکنند</a:t>
            </a:r>
            <a:r>
              <a:rPr lang="fa-IR" dirty="0" smtClean="0"/>
              <a:t>.</a:t>
            </a:r>
            <a:endParaRPr lang="en-US" dirty="0" smtClean="0"/>
          </a:p>
          <a:p>
            <a:pPr algn="r" rtl="1"/>
            <a:r>
              <a:rPr lang="fa-IR" dirty="0" smtClean="0"/>
              <a:t> </a:t>
            </a:r>
            <a:r>
              <a:rPr lang="fa-IR" dirty="0"/>
              <a:t>قابل درک است که ایالات متحده همیشه علاقه خاصی به نزدیکترین همسایگان خود - کشورهای نیمکره غربی - داشته است.</a:t>
            </a:r>
            <a:endParaRPr lang="en-US" dirty="0"/>
          </a:p>
        </p:txBody>
      </p:sp>
    </p:spTree>
    <p:extLst>
      <p:ext uri="{BB962C8B-B14F-4D97-AF65-F5344CB8AC3E}">
        <p14:creationId xmlns:p14="http://schemas.microsoft.com/office/powerpoint/2010/main" val="18586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47500" lnSpcReduction="20000"/>
          </a:bodyPr>
          <a:lstStyle/>
          <a:p>
            <a:r>
              <a:rPr lang="en-US" dirty="0" smtClean="0"/>
              <a:t>236 </a:t>
            </a:r>
            <a:r>
              <a:rPr lang="en-US" dirty="0"/>
              <a:t>Juan Pablo </a:t>
            </a:r>
            <a:r>
              <a:rPr lang="en-US" dirty="0" err="1"/>
              <a:t>Lazo</a:t>
            </a:r>
            <a:r>
              <a:rPr lang="en-US" dirty="0"/>
              <a:t> </a:t>
            </a:r>
            <a:r>
              <a:rPr lang="en-US" dirty="0" err="1"/>
              <a:t>Ureta</a:t>
            </a:r>
            <a:r>
              <a:rPr lang="en-US" dirty="0"/>
              <a:t>, “For an Era of Peace: Ongoing History of an</a:t>
            </a:r>
          </a:p>
          <a:p>
            <a:r>
              <a:rPr lang="en-US" dirty="0"/>
              <a:t>Initiative to Abolish War as a Constitutional Precept in Chile,” December 27, 2021,</a:t>
            </a:r>
          </a:p>
          <a:p>
            <a:r>
              <a:rPr lang="en-US" dirty="0"/>
              <a:t>World Beyond War, https://worldbeyondwar.org/for-an-era-of-peace-ongoinghistory-</a:t>
            </a:r>
          </a:p>
          <a:p>
            <a:r>
              <a:rPr lang="en-US" dirty="0"/>
              <a:t>of-an-initiative-to-abolish-war-as-a-constitutional-precept-in-chile/.</a:t>
            </a:r>
          </a:p>
          <a:p>
            <a:r>
              <a:rPr lang="en-US" dirty="0"/>
              <a:t>237 “The Quest to Defuse Guyana’s Carbon Bomb”: Meet the Environmental</a:t>
            </a:r>
          </a:p>
          <a:p>
            <a:r>
              <a:rPr lang="en-US" dirty="0"/>
              <a:t>Lawyer Taking on ExxonMobil” (transcript), December 23, 2022, Democracy</a:t>
            </a:r>
          </a:p>
          <a:p>
            <a:r>
              <a:rPr lang="en-US" dirty="0"/>
              <a:t>Now, https://www.democracynow.org/2022/12/23/guyanas_carbon_bomb_</a:t>
            </a:r>
          </a:p>
          <a:p>
            <a:r>
              <a:rPr lang="en-US" dirty="0" err="1"/>
              <a:t>exxonmobil#transcript</a:t>
            </a:r>
            <a:r>
              <a:rPr lang="en-US" dirty="0"/>
              <a:t>.</a:t>
            </a:r>
          </a:p>
          <a:p>
            <a:r>
              <a:rPr lang="en-US" dirty="0"/>
              <a:t>238 “</a:t>
            </a:r>
            <a:r>
              <a:rPr lang="en-US" dirty="0" err="1"/>
              <a:t>Evo</a:t>
            </a:r>
            <a:r>
              <a:rPr lang="en-US" dirty="0"/>
              <a:t> Morales: NATO Is a Threat to the World; Must Be Dissolved,”</a:t>
            </a:r>
          </a:p>
          <a:p>
            <a:r>
              <a:rPr lang="en-US" dirty="0"/>
              <a:t>(video) March 10, 2022, </a:t>
            </a:r>
            <a:r>
              <a:rPr lang="en-US" dirty="0" err="1"/>
              <a:t>teleSUR</a:t>
            </a:r>
            <a:r>
              <a:rPr lang="en-US" dirty="0"/>
              <a:t>, https://www.telesurenglish.net/news/Evo-</a:t>
            </a:r>
          </a:p>
          <a:p>
            <a:r>
              <a:rPr lang="en-US" dirty="0"/>
              <a:t>Morales-NATO-Is-a-Threat-to-the-World-Must-Be-Dissolved-20220310-0004.</a:t>
            </a:r>
          </a:p>
          <a:p>
            <a:r>
              <a:rPr lang="en-US" dirty="0"/>
              <a:t>html.</a:t>
            </a:r>
          </a:p>
          <a:p>
            <a:r>
              <a:rPr lang="en-US" dirty="0"/>
              <a:t>239 Karl, Walling, review of Joseph M. </a:t>
            </a:r>
            <a:r>
              <a:rPr lang="en-US" dirty="0" err="1"/>
              <a:t>Syracusa</a:t>
            </a:r>
            <a:r>
              <a:rPr lang="en-US" dirty="0"/>
              <a:t> and Aiden Warren,</a:t>
            </a:r>
          </a:p>
          <a:p>
            <a:r>
              <a:rPr lang="en-US" dirty="0"/>
              <a:t>Presidential Doctrines: U.S. National Security from George Washington to Barack</a:t>
            </a:r>
          </a:p>
          <a:p>
            <a:r>
              <a:rPr lang="en-US" dirty="0"/>
              <a:t>Obama, (New York: </a:t>
            </a:r>
            <a:r>
              <a:rPr lang="en-US" dirty="0" err="1"/>
              <a:t>Rowman</a:t>
            </a:r>
            <a:r>
              <a:rPr lang="en-US" dirty="0"/>
              <a:t> &amp; Littlefield, 2016), University of Chicago Press</a:t>
            </a:r>
          </a:p>
          <a:p>
            <a:r>
              <a:rPr lang="en-US" dirty="0"/>
              <a:t>Journals, American Political Thought: vol.7, no. 3, Summer 2018, https://www.</a:t>
            </a:r>
          </a:p>
          <a:p>
            <a:r>
              <a:rPr lang="en-US" dirty="0"/>
              <a:t>journals.uchicago.edu/</a:t>
            </a:r>
            <a:r>
              <a:rPr lang="en-US" dirty="0" err="1"/>
              <a:t>doi</a:t>
            </a:r>
            <a:r>
              <a:rPr lang="en-US" dirty="0"/>
              <a:t>/10.1086/698491.</a:t>
            </a:r>
          </a:p>
          <a:p>
            <a:r>
              <a:rPr lang="en-US" dirty="0"/>
              <a:t>240 David Swanson, “A Forgotten RNC,” August 25, 2012, Let’s Try</a:t>
            </a:r>
          </a:p>
          <a:p>
            <a:r>
              <a:rPr lang="en-US" dirty="0"/>
              <a:t>Democracy: DavidSwanson.org, https://davidswanson.org/a-forgotten-rnc/.</a:t>
            </a:r>
          </a:p>
        </p:txBody>
      </p:sp>
    </p:spTree>
    <p:extLst>
      <p:ext uri="{BB962C8B-B14F-4D97-AF65-F5344CB8AC3E}">
        <p14:creationId xmlns:p14="http://schemas.microsoft.com/office/powerpoint/2010/main" val="343431061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77500" lnSpcReduction="20000"/>
          </a:bodyPr>
          <a:lstStyle/>
          <a:p>
            <a:r>
              <a:rPr lang="en-US" dirty="0"/>
              <a:t>241 David Swanson, “The Best Speech Yet from Any U.S. President,”</a:t>
            </a:r>
          </a:p>
          <a:p>
            <a:r>
              <a:rPr lang="en-US" dirty="0"/>
              <a:t>September 18, 2017, Let’s Try Democracy: DavidSwanson.org, https://</a:t>
            </a:r>
          </a:p>
          <a:p>
            <a:r>
              <a:rPr lang="en-US" dirty="0"/>
              <a:t>davidswanson.org/the-best-speech-yet-from-any-u-s-president/.</a:t>
            </a:r>
          </a:p>
          <a:p>
            <a:r>
              <a:rPr lang="en-US" dirty="0"/>
              <a:t>242 Peter </a:t>
            </a:r>
            <a:r>
              <a:rPr lang="en-US" dirty="0" err="1"/>
              <a:t>Kornbluh</a:t>
            </a:r>
            <a:r>
              <a:rPr lang="en-US" dirty="0"/>
              <a:t>, ed., “The Cuban Missile Crisis @ 60: John F. Kennedy</a:t>
            </a:r>
          </a:p>
          <a:p>
            <a:r>
              <a:rPr lang="en-US" dirty="0"/>
              <a:t>Sacrificed His Most Consequential Crisis Advisor,” October 17, 2022, National</a:t>
            </a:r>
          </a:p>
          <a:p>
            <a:r>
              <a:rPr lang="en-US" dirty="0"/>
              <a:t>Security Archive, https://nsarchive.gwu.edu/briefing-book/cuba-cuban-missilecrisis/</a:t>
            </a:r>
          </a:p>
          <a:p>
            <a:r>
              <a:rPr lang="en-US" dirty="0"/>
              <a:t>2022-10-17/cuban-missile-crisis-60-how-john-f-kennedy.</a:t>
            </a:r>
          </a:p>
        </p:txBody>
      </p:sp>
    </p:spTree>
    <p:extLst>
      <p:ext uri="{BB962C8B-B14F-4D97-AF65-F5344CB8AC3E}">
        <p14:creationId xmlns:p14="http://schemas.microsoft.com/office/powerpoint/2010/main" val="1528068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2- </a:t>
            </a:r>
            <a:r>
              <a:rPr lang="fa-IR" dirty="0"/>
              <a:t>دکترین مونرو چیست </a:t>
            </a:r>
            <a:r>
              <a:rPr lang="fa-IR" dirty="0" smtClean="0"/>
              <a: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282" y="1976674"/>
            <a:ext cx="6508518" cy="366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33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sp>
        <p:nvSpPr>
          <p:cNvPr id="3" name="Content Placeholder 2"/>
          <p:cNvSpPr>
            <a:spLocks noGrp="1"/>
          </p:cNvSpPr>
          <p:nvPr>
            <p:ph idx="1"/>
          </p:nvPr>
        </p:nvSpPr>
        <p:spPr/>
        <p:txBody>
          <a:bodyPr>
            <a:normAutofit/>
          </a:bodyPr>
          <a:lstStyle/>
          <a:p>
            <a:pPr algn="r" rtl="1"/>
            <a:r>
              <a:rPr lang="fa-IR" dirty="0" smtClean="0"/>
              <a:t>دکترین </a:t>
            </a:r>
            <a:r>
              <a:rPr lang="fa-IR" dirty="0"/>
              <a:t>مونرو </a:t>
            </a:r>
            <a:r>
              <a:rPr lang="fa-IR" dirty="0" smtClean="0"/>
              <a:t>تنها گزیده </a:t>
            </a:r>
            <a:r>
              <a:rPr lang="fa-IR" dirty="0"/>
              <a:t>ای از یک سخنرانی بود،</a:t>
            </a:r>
          </a:p>
          <a:p>
            <a:pPr algn="r" rtl="1"/>
            <a:r>
              <a:rPr lang="fa-IR" dirty="0"/>
              <a:t>سخنرانی ای که به طور خاص مخالف دولت های اروپایی </a:t>
            </a:r>
            <a:r>
              <a:rPr lang="fa-IR" dirty="0" smtClean="0"/>
              <a:t>بود و دین </a:t>
            </a:r>
            <a:r>
              <a:rPr lang="fa-IR" dirty="0"/>
              <a:t>و سنت و حق الهی پادشاهان </a:t>
            </a:r>
            <a:r>
              <a:rPr lang="fa-IR" dirty="0" smtClean="0"/>
              <a:t>را رد میکرد و </a:t>
            </a:r>
            <a:r>
              <a:rPr lang="fa-IR" dirty="0"/>
              <a:t>به جای آن طرفداری </a:t>
            </a:r>
            <a:r>
              <a:rPr lang="fa-IR" dirty="0" smtClean="0"/>
              <a:t>از دموکراسی میکرد</a:t>
            </a:r>
          </a:p>
          <a:p>
            <a:pPr algn="r" rtl="1"/>
            <a:r>
              <a:rPr lang="fa-IR" dirty="0" smtClean="0"/>
              <a:t>از این رو در ابتدا مورد قبول نیروهای پیشرو امریکای لاتین قرار گرفت</a:t>
            </a:r>
            <a:endParaRPr lang="en-US" dirty="0"/>
          </a:p>
        </p:txBody>
      </p:sp>
    </p:spTree>
    <p:extLst>
      <p:ext uri="{BB962C8B-B14F-4D97-AF65-F5344CB8AC3E}">
        <p14:creationId xmlns:p14="http://schemas.microsoft.com/office/powerpoint/2010/main" val="11813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2- دکترین مونرو چیست </a:t>
            </a:r>
            <a:r>
              <a:rPr lang="fa-IR" dirty="0" smtClean="0"/>
              <a: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806" y="1601369"/>
            <a:ext cx="318238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8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dirty="0"/>
              <a:t>2- دکترین مونرو چیست ؟</a:t>
            </a:r>
            <a:br>
              <a:rPr lang="fa-IR" dirty="0"/>
            </a:br>
            <a:endParaRPr lang="en-US" dirty="0"/>
          </a:p>
        </p:txBody>
      </p:sp>
      <p:sp>
        <p:nvSpPr>
          <p:cNvPr id="3" name="Text Placeholder 2"/>
          <p:cNvSpPr>
            <a:spLocks noGrp="1"/>
          </p:cNvSpPr>
          <p:nvPr>
            <p:ph type="body" idx="1"/>
          </p:nvPr>
        </p:nvSpPr>
        <p:spPr/>
        <p:txBody>
          <a:bodyPr>
            <a:normAutofit fontScale="92500" lnSpcReduction="10000"/>
          </a:bodyPr>
          <a:lstStyle/>
          <a:p>
            <a:r>
              <a:rPr lang="en-US" dirty="0"/>
              <a:t>The </a:t>
            </a:r>
            <a:r>
              <a:rPr lang="en-US" dirty="0" err="1"/>
              <a:t>Monreo</a:t>
            </a:r>
            <a:r>
              <a:rPr lang="en-US" dirty="0"/>
              <a:t> Doctrine – The Birth of American Foreign Policy by Robert M. Hamilton 2017</a:t>
            </a:r>
            <a:endParaRPr lang="fa-IR" dirty="0" smtClean="0"/>
          </a:p>
          <a:p>
            <a:r>
              <a:rPr lang="en-US" dirty="0" smtClean="0"/>
              <a:t>From powerless to powerful Page 14</a:t>
            </a:r>
          </a:p>
          <a:p>
            <a:pPr algn="r" rtl="1"/>
            <a:r>
              <a:rPr lang="fa-IR" dirty="0"/>
              <a:t>چهار نکته اساسی دکترین مونرو</a:t>
            </a:r>
          </a:p>
          <a:p>
            <a:pPr algn="r" rtl="1"/>
            <a:r>
              <a:rPr lang="fa-IR" dirty="0"/>
              <a:t>1- آمریکا در امور اروپا دخالت نخواهد کرد</a:t>
            </a:r>
          </a:p>
          <a:p>
            <a:pPr algn="r" rtl="1"/>
            <a:r>
              <a:rPr lang="fa-IR" dirty="0"/>
              <a:t>2- با مستعمرات موجود در نیمکره غربی تداخل نخواهد داشت</a:t>
            </a:r>
          </a:p>
          <a:p>
            <a:pPr algn="r" rtl="1"/>
            <a:r>
              <a:rPr lang="fa-IR" dirty="0"/>
              <a:t>3- نیمکره غربی برای استعمار بیشتر بسته شد</a:t>
            </a:r>
          </a:p>
          <a:p>
            <a:pPr algn="r" rtl="1"/>
            <a:r>
              <a:rPr lang="fa-IR" dirty="0"/>
              <a:t>4- هرگونه اقدام برای ایجاد مستعمره جدید یا مداخله در یک کشور موجود در نیمکره غربی به عنوان یک اقدام خصمانه علیه ایالات متحده تلقی می شود.</a:t>
            </a:r>
            <a:endParaRPr lang="en-US" dirty="0"/>
          </a:p>
        </p:txBody>
      </p:sp>
    </p:spTree>
    <p:extLst>
      <p:ext uri="{BB962C8B-B14F-4D97-AF65-F5344CB8AC3E}">
        <p14:creationId xmlns:p14="http://schemas.microsoft.com/office/powerpoint/2010/main" val="890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a:bodyPr>
          <a:lstStyle/>
          <a:p>
            <a:pPr algn="r" rtl="1"/>
            <a:r>
              <a:rPr lang="fa-IR" dirty="0"/>
              <a:t>در سال 1822 در آمریکای لاتین چه اتفاقی افتاد؟</a:t>
            </a:r>
          </a:p>
          <a:p>
            <a:pPr algn="r" rtl="1"/>
            <a:r>
              <a:rPr lang="fa-IR" dirty="0"/>
              <a:t>تا سال 1822، با </a:t>
            </a:r>
            <a:r>
              <a:rPr lang="fa-IR" dirty="0" smtClean="0"/>
              <a:t>رهبرانی  توانا نظیر سیمون </a:t>
            </a:r>
            <a:r>
              <a:rPr lang="fa-IR" dirty="0"/>
              <a:t>بولیوار، فرانسیسکو میراندا، خوزه د سان مارتین و میگل هیدالگو، همه آمریکای اسپانیایی تبار - از آرژانتین و شیلی در جنوب تا مکزیک و کالیفرنیا در شمال - استقلال خود را از کشور مادر به دست آوردند.</a:t>
            </a:r>
          </a:p>
        </p:txBody>
      </p:sp>
    </p:spTree>
    <p:extLst>
      <p:ext uri="{BB962C8B-B14F-4D97-AF65-F5344CB8AC3E}">
        <p14:creationId xmlns:p14="http://schemas.microsoft.com/office/powerpoint/2010/main" val="34829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فهرست مطالب</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1- مونرو که بود؟</a:t>
            </a:r>
          </a:p>
          <a:p>
            <a:pPr algn="r" rtl="1"/>
            <a:r>
              <a:rPr lang="fa-IR" dirty="0" smtClean="0"/>
              <a:t>2- دکترین مونرو چیست ؟</a:t>
            </a:r>
          </a:p>
          <a:p>
            <a:pPr algn="r" rtl="1"/>
            <a:r>
              <a:rPr lang="fa-IR" dirty="0" smtClean="0"/>
              <a:t>3- چرا </a:t>
            </a:r>
            <a:r>
              <a:rPr lang="fa-IR" dirty="0"/>
              <a:t>دکترین مونرو مهم است؟ </a:t>
            </a:r>
            <a:endParaRPr lang="fa-IR" dirty="0" smtClean="0"/>
          </a:p>
          <a:p>
            <a:pPr algn="r" rtl="1"/>
            <a:r>
              <a:rPr lang="fa-IR" dirty="0" smtClean="0"/>
              <a:t>4- با توسل به دکترین </a:t>
            </a:r>
            <a:r>
              <a:rPr lang="fa-IR" dirty="0"/>
              <a:t>مونرو </a:t>
            </a:r>
            <a:r>
              <a:rPr lang="fa-IR" dirty="0" smtClean="0"/>
              <a:t>در امریکای لاتین چه اتفاق افتاد؟ </a:t>
            </a:r>
          </a:p>
          <a:p>
            <a:pPr algn="r" rtl="1"/>
            <a:r>
              <a:rPr lang="fa-IR" dirty="0" smtClean="0"/>
              <a:t>5-  بر مبنای دکترین مونرو در سطح جهان چه اتفاق افتاد؟ </a:t>
            </a:r>
          </a:p>
          <a:p>
            <a:pPr algn="r" rtl="1"/>
            <a:r>
              <a:rPr lang="fa-IR" dirty="0" smtClean="0"/>
              <a:t>6- کنفرانس به خاک سپاری دکترین مونرو</a:t>
            </a:r>
          </a:p>
          <a:p>
            <a:pPr algn="r" rtl="1"/>
            <a:r>
              <a:rPr lang="fa-IR" dirty="0" smtClean="0"/>
              <a:t>7- </a:t>
            </a:r>
            <a:r>
              <a:rPr lang="fa-IR" dirty="0"/>
              <a:t>چه باید کرد؟</a:t>
            </a:r>
            <a:endParaRPr lang="en-US" dirty="0"/>
          </a:p>
        </p:txBody>
      </p:sp>
    </p:spTree>
    <p:extLst>
      <p:ext uri="{BB962C8B-B14F-4D97-AF65-F5344CB8AC3E}">
        <p14:creationId xmlns:p14="http://schemas.microsoft.com/office/powerpoint/2010/main" val="35565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a:bodyPr>
          <a:lstStyle/>
          <a:p>
            <a:pPr algn="r" rtl="1"/>
            <a:r>
              <a:rPr lang="fa-IR" dirty="0" smtClean="0"/>
              <a:t>دکترین مونرو در سال 1823 مطرح گردید و این درست بعد از پیروزی بخشی از کشورهای این منطقه در جنگهای استقلال طلبانه بود</a:t>
            </a:r>
          </a:p>
          <a:p>
            <a:pPr algn="r" rtl="1"/>
            <a:r>
              <a:rPr lang="fa-IR" dirty="0" smtClean="0"/>
              <a:t>دکترین مونرو اولین دکترین امریکا بود و بعد از آن دکترین های دیگری از طرف برخی از روسای جمهورامریکا اعلام گردیده است</a:t>
            </a:r>
          </a:p>
          <a:p>
            <a:pPr algn="r" rtl="1"/>
            <a:endParaRPr lang="fa-IR" dirty="0"/>
          </a:p>
        </p:txBody>
      </p:sp>
    </p:spTree>
    <p:extLst>
      <p:ext uri="{BB962C8B-B14F-4D97-AF65-F5344CB8AC3E}">
        <p14:creationId xmlns:p14="http://schemas.microsoft.com/office/powerpoint/2010/main" val="34829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a:bodyPr>
          <a:lstStyle/>
          <a:p>
            <a:pPr algn="r" rtl="1"/>
            <a:r>
              <a:rPr lang="fa-IR" dirty="0" smtClean="0"/>
              <a:t>14 </a:t>
            </a:r>
            <a:r>
              <a:rPr lang="fa-IR" dirty="0"/>
              <a:t>دکترین ریاست جمهوری وجود دارد</a:t>
            </a:r>
          </a:p>
          <a:p>
            <a:pPr algn="r" rtl="1"/>
            <a:r>
              <a:rPr lang="fa-IR" dirty="0"/>
              <a:t>متعلق به رؤسای جمهور </a:t>
            </a:r>
            <a:r>
              <a:rPr lang="fa-IR" dirty="0" smtClean="0"/>
              <a:t>شماره  </a:t>
            </a:r>
            <a:r>
              <a:rPr lang="fa-IR" dirty="0"/>
              <a:t>5، 26، 33، 34، 35، 36، 37، 39، 40، 42، 43، </a:t>
            </a:r>
            <a:r>
              <a:rPr lang="en-US" dirty="0" smtClean="0"/>
              <a:t>44 , 45</a:t>
            </a:r>
            <a:r>
              <a:rPr lang="fa-IR" dirty="0" smtClean="0"/>
              <a:t>، </a:t>
            </a:r>
            <a:r>
              <a:rPr lang="fa-IR" dirty="0"/>
              <a:t>و رئیس جمهور فعلی، شماره 46. </a:t>
            </a:r>
            <a:r>
              <a:rPr lang="en-US" dirty="0" smtClean="0"/>
              <a:t> </a:t>
            </a:r>
            <a:r>
              <a:rPr lang="fa-IR" dirty="0" smtClean="0"/>
              <a:t> </a:t>
            </a:r>
          </a:p>
          <a:p>
            <a:pPr algn="r" rtl="1"/>
            <a:r>
              <a:rPr lang="fa-IR" dirty="0" smtClean="0"/>
              <a:t>این چهارده نفر عبارتند از : </a:t>
            </a:r>
            <a:endParaRPr lang="fa-IR" dirty="0"/>
          </a:p>
        </p:txBody>
      </p:sp>
    </p:spTree>
    <p:extLst>
      <p:ext uri="{BB962C8B-B14F-4D97-AF65-F5344CB8AC3E}">
        <p14:creationId xmlns:p14="http://schemas.microsoft.com/office/powerpoint/2010/main" val="68049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fontScale="62500" lnSpcReduction="20000"/>
          </a:bodyPr>
          <a:lstStyle/>
          <a:p>
            <a:pPr algn="l"/>
            <a:r>
              <a:rPr lang="en-US" dirty="0" smtClean="0"/>
              <a:t>5 </a:t>
            </a:r>
            <a:r>
              <a:rPr lang="fa-IR" dirty="0" smtClean="0"/>
              <a:t>	 -	</a:t>
            </a:r>
            <a:r>
              <a:rPr lang="en-US" dirty="0" smtClean="0"/>
              <a:t>James Monroe</a:t>
            </a:r>
          </a:p>
          <a:p>
            <a:pPr algn="l"/>
            <a:r>
              <a:rPr lang="en-US" dirty="0" smtClean="0"/>
              <a:t>26 –  </a:t>
            </a:r>
            <a:r>
              <a:rPr lang="fa-IR" dirty="0" smtClean="0"/>
              <a:t>		</a:t>
            </a:r>
            <a:r>
              <a:rPr lang="en-US" dirty="0" smtClean="0"/>
              <a:t>William McKinley</a:t>
            </a:r>
          </a:p>
          <a:p>
            <a:pPr algn="l"/>
            <a:r>
              <a:rPr lang="en-US" dirty="0" smtClean="0"/>
              <a:t>33 –  </a:t>
            </a:r>
            <a:r>
              <a:rPr lang="fa-IR" dirty="0" smtClean="0"/>
              <a:t>		</a:t>
            </a:r>
            <a:r>
              <a:rPr lang="en-US" dirty="0" smtClean="0"/>
              <a:t>Harry Truman</a:t>
            </a:r>
          </a:p>
          <a:p>
            <a:pPr algn="l"/>
            <a:r>
              <a:rPr lang="en-US" dirty="0" smtClean="0"/>
              <a:t>34 – </a:t>
            </a:r>
            <a:r>
              <a:rPr lang="fa-IR" dirty="0" smtClean="0"/>
              <a:t>		</a:t>
            </a:r>
            <a:r>
              <a:rPr lang="en-US" dirty="0" smtClean="0"/>
              <a:t>Dwight Eisenhower</a:t>
            </a:r>
          </a:p>
          <a:p>
            <a:pPr algn="l"/>
            <a:r>
              <a:rPr lang="en-US" dirty="0" smtClean="0"/>
              <a:t>35 – </a:t>
            </a:r>
            <a:r>
              <a:rPr lang="fa-IR" dirty="0" smtClean="0"/>
              <a:t>		</a:t>
            </a:r>
            <a:r>
              <a:rPr lang="en-US" dirty="0" smtClean="0"/>
              <a:t>John Kennedy</a:t>
            </a:r>
          </a:p>
          <a:p>
            <a:pPr algn="l"/>
            <a:r>
              <a:rPr lang="en-US" dirty="0" smtClean="0"/>
              <a:t>36 – </a:t>
            </a:r>
            <a:r>
              <a:rPr lang="fa-IR" dirty="0" smtClean="0"/>
              <a:t>		</a:t>
            </a:r>
            <a:r>
              <a:rPr lang="en-US" dirty="0" smtClean="0"/>
              <a:t>Lyndon Johnson</a:t>
            </a:r>
          </a:p>
          <a:p>
            <a:pPr algn="l"/>
            <a:r>
              <a:rPr lang="en-US" dirty="0" smtClean="0"/>
              <a:t>37 – </a:t>
            </a:r>
            <a:r>
              <a:rPr lang="fa-IR" dirty="0" smtClean="0"/>
              <a:t>		</a:t>
            </a:r>
            <a:r>
              <a:rPr lang="en-US" dirty="0" smtClean="0"/>
              <a:t>Richard Nixon</a:t>
            </a:r>
          </a:p>
          <a:p>
            <a:pPr algn="l"/>
            <a:r>
              <a:rPr lang="en-US" dirty="0" smtClean="0"/>
              <a:t>39 – </a:t>
            </a:r>
            <a:r>
              <a:rPr lang="fa-IR" dirty="0" smtClean="0"/>
              <a:t>		</a:t>
            </a:r>
            <a:r>
              <a:rPr lang="en-US" dirty="0" smtClean="0"/>
              <a:t>Jimmy Carter</a:t>
            </a:r>
          </a:p>
          <a:p>
            <a:pPr algn="l"/>
            <a:r>
              <a:rPr lang="en-US" dirty="0" smtClean="0"/>
              <a:t>40 – </a:t>
            </a:r>
            <a:r>
              <a:rPr lang="fa-IR" dirty="0" smtClean="0"/>
              <a:t>		</a:t>
            </a:r>
            <a:r>
              <a:rPr lang="en-US" dirty="0" smtClean="0"/>
              <a:t>Ronald Reagan</a:t>
            </a:r>
          </a:p>
          <a:p>
            <a:pPr algn="l"/>
            <a:r>
              <a:rPr lang="en-US" dirty="0" smtClean="0"/>
              <a:t>42 – </a:t>
            </a:r>
            <a:r>
              <a:rPr lang="fa-IR" dirty="0" smtClean="0"/>
              <a:t>		</a:t>
            </a:r>
            <a:r>
              <a:rPr lang="en-US" dirty="0" smtClean="0"/>
              <a:t>Bill Clinton</a:t>
            </a:r>
          </a:p>
          <a:p>
            <a:pPr algn="l"/>
            <a:r>
              <a:rPr lang="en-US" dirty="0" smtClean="0"/>
              <a:t>43 – </a:t>
            </a:r>
            <a:r>
              <a:rPr lang="fa-IR" dirty="0" smtClean="0"/>
              <a:t>		</a:t>
            </a:r>
            <a:r>
              <a:rPr lang="en-US" dirty="0" smtClean="0"/>
              <a:t>George Bush</a:t>
            </a:r>
          </a:p>
          <a:p>
            <a:pPr algn="l"/>
            <a:r>
              <a:rPr lang="en-US" dirty="0" smtClean="0"/>
              <a:t>44 – </a:t>
            </a:r>
            <a:r>
              <a:rPr lang="fa-IR" dirty="0" smtClean="0"/>
              <a:t>		</a:t>
            </a:r>
            <a:r>
              <a:rPr lang="en-US" dirty="0" smtClean="0"/>
              <a:t>Barack Obama</a:t>
            </a:r>
          </a:p>
          <a:p>
            <a:pPr algn="l"/>
            <a:r>
              <a:rPr lang="en-US" dirty="0" smtClean="0"/>
              <a:t>45 – </a:t>
            </a:r>
            <a:r>
              <a:rPr lang="fa-IR" dirty="0" smtClean="0"/>
              <a:t>		</a:t>
            </a:r>
            <a:r>
              <a:rPr lang="en-US" dirty="0" smtClean="0"/>
              <a:t>Donald Trump</a:t>
            </a:r>
          </a:p>
          <a:p>
            <a:pPr algn="l"/>
            <a:r>
              <a:rPr lang="en-US" dirty="0" smtClean="0"/>
              <a:t>46 – </a:t>
            </a:r>
            <a:r>
              <a:rPr lang="fa-IR" dirty="0" smtClean="0"/>
              <a:t>		</a:t>
            </a:r>
            <a:r>
              <a:rPr lang="en-US" dirty="0" smtClean="0"/>
              <a:t>Joe Biden</a:t>
            </a:r>
          </a:p>
          <a:p>
            <a:pPr algn="l"/>
            <a:endParaRPr lang="en-US" dirty="0" smtClean="0"/>
          </a:p>
          <a:p>
            <a:pPr algn="l"/>
            <a:endParaRPr lang="en-US" dirty="0" smtClean="0"/>
          </a:p>
        </p:txBody>
      </p:sp>
    </p:spTree>
    <p:extLst>
      <p:ext uri="{BB962C8B-B14F-4D97-AF65-F5344CB8AC3E}">
        <p14:creationId xmlns:p14="http://schemas.microsoft.com/office/powerpoint/2010/main" val="173152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در تاریخ 26 اکتبر 2023 در 118 مین کنگره سنای آمریکا در رابطه با دویستمین سال دکترین مونرو در قطعنامه 434 نوشته شده :</a:t>
            </a:r>
          </a:p>
          <a:p>
            <a:pPr algn="r" rtl="1"/>
            <a:r>
              <a:rPr lang="fa-IR" dirty="0" smtClean="0"/>
              <a:t>توصیف دکترین مونرو و مداخلات امریکا درآن منطقه با استناد بر این دکترین</a:t>
            </a:r>
          </a:p>
          <a:p>
            <a:pPr algn="r" rtl="1"/>
            <a:r>
              <a:rPr lang="fa-IR" dirty="0" smtClean="0"/>
              <a:t>مداخله امریکا در مکزیک در سال 1865</a:t>
            </a:r>
          </a:p>
          <a:p>
            <a:pPr algn="r" rtl="1"/>
            <a:r>
              <a:rPr lang="fa-IR" dirty="0" smtClean="0"/>
              <a:t>مداخله در کوبا در سال 1962</a:t>
            </a:r>
          </a:p>
          <a:p>
            <a:pPr algn="r" rtl="1"/>
            <a:r>
              <a:rPr lang="fa-IR" dirty="0" smtClean="0"/>
              <a:t>تصویب "</a:t>
            </a:r>
            <a:r>
              <a:rPr lang="fa-IR" dirty="0"/>
              <a:t>قانون مجوز دفاع ملی برای سال های مالی 1988 و 1989</a:t>
            </a:r>
            <a:r>
              <a:rPr lang="fa-IR" dirty="0" smtClean="0"/>
              <a:t>". </a:t>
            </a:r>
            <a:r>
              <a:rPr lang="fa-IR" dirty="0"/>
              <a:t>احساس سنا مبنی بر اینکه سیاست ایالات متحده در قبال آمریکای مرکزی باید بر اساس اصول دکترین مونرو باشد.</a:t>
            </a:r>
            <a:endParaRPr lang="fa-IR" dirty="0" smtClean="0"/>
          </a:p>
          <a:p>
            <a:pPr algn="r" rtl="1"/>
            <a:endParaRPr lang="fa-IR" dirty="0" smtClean="0"/>
          </a:p>
          <a:p>
            <a:pPr algn="r" rtl="1"/>
            <a:endParaRPr lang="fa-IR" dirty="0"/>
          </a:p>
          <a:p>
            <a:pPr algn="r" rtl="1"/>
            <a:endParaRPr lang="fa-IR" dirty="0" smtClean="0"/>
          </a:p>
          <a:p>
            <a:pPr algn="r" rtl="1"/>
            <a:endParaRPr lang="fa-IR" dirty="0"/>
          </a:p>
          <a:p>
            <a:pPr algn="r" rtl="1"/>
            <a:endParaRPr lang="fa-IR" dirty="0" smtClean="0"/>
          </a:p>
        </p:txBody>
      </p:sp>
    </p:spTree>
    <p:extLst>
      <p:ext uri="{BB962C8B-B14F-4D97-AF65-F5344CB8AC3E}">
        <p14:creationId xmlns:p14="http://schemas.microsoft.com/office/powerpoint/2010/main" val="34829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fa-IR" dirty="0"/>
              <a:t>در حالی که استراتژی امنیت ملی مورخ اکتبر 2022 بیان می‌کند که «هیچ منطقه‌ای مستقیم‌تر از نیمکره غربی بر ایالات متحده تأثیر نمی‌گذارد» و تهدید مداخله خارجی یا اجبار در نیمکره غربی از سوی جمهوری خلق چین، فدراسیون روسیه و </a:t>
            </a:r>
            <a:r>
              <a:rPr lang="fa-IR" dirty="0" smtClean="0"/>
              <a:t>جمهوری </a:t>
            </a:r>
            <a:r>
              <a:rPr lang="fa-IR" dirty="0"/>
              <a:t>اسلامی </a:t>
            </a:r>
            <a:r>
              <a:rPr lang="fa-IR" dirty="0" smtClean="0"/>
              <a:t>ایران وجود دارد</a:t>
            </a:r>
            <a:endParaRPr lang="fa-IR" dirty="0"/>
          </a:p>
          <a:p>
            <a:pPr algn="r" rtl="1"/>
            <a:endParaRPr lang="fa-IR" dirty="0"/>
          </a:p>
          <a:p>
            <a:pPr algn="r" rtl="1"/>
            <a:r>
              <a:rPr lang="fa-IR" dirty="0"/>
              <a:t>با توجه به اینکه بیانیه موضع 2023 فرماندهی جنوبی ایالات متحده اذعان می کند که بازیگران بدخیم خارجی مانند جمهوری خلق چین و فدراسیون روسیه به طور تهاجمی بر کشورهای همسایه در آمریکای لاتین و دریای کارائیب اعمال نفوذ می کنند و نگرانی هایی را در مورد فعالیت های اطلاعاتی و امنیتی ایران ایجاد </a:t>
            </a:r>
            <a:r>
              <a:rPr lang="fa-IR" dirty="0" smtClean="0"/>
              <a:t>کرده است.</a:t>
            </a:r>
            <a:endParaRPr lang="fa-IR" dirty="0"/>
          </a:p>
          <a:p>
            <a:pPr algn="r" rtl="1"/>
            <a:endParaRPr lang="fa-IR" dirty="0"/>
          </a:p>
          <a:p>
            <a:pPr algn="r" rtl="1"/>
            <a:r>
              <a:rPr lang="fa-IR" dirty="0"/>
              <a:t>در حالی که بیانیه وضعیت 2023 فرماندهی جنوبی ایالات متحده اشاره می کند که جمهوری خلق چین از طریق سرمایه گذاری در زیرساخت های حساس </a:t>
            </a:r>
            <a:r>
              <a:rPr lang="fa-IR" dirty="0" smtClean="0"/>
              <a:t>در </a:t>
            </a:r>
            <a:r>
              <a:rPr lang="fa-IR" dirty="0"/>
              <a:t>نیمکره غربی، از جمله در بنادر آب های عمیق، تاسیسات سایبری، و تاسیسات فضایی که می توانند دارای یک پتانسیل دوگانه </a:t>
            </a:r>
            <a:r>
              <a:rPr lang="fa-IR" dirty="0" smtClean="0"/>
              <a:t>تجاری </a:t>
            </a:r>
            <a:r>
              <a:rPr lang="fa-IR" dirty="0"/>
              <a:t>و نظامی </a:t>
            </a:r>
            <a:r>
              <a:rPr lang="fa-IR" dirty="0" smtClean="0"/>
              <a:t>داشته باشند</a:t>
            </a:r>
            <a:endParaRPr lang="fa-IR" dirty="0"/>
          </a:p>
        </p:txBody>
      </p:sp>
    </p:spTree>
    <p:extLst>
      <p:ext uri="{BB962C8B-B14F-4D97-AF65-F5344CB8AC3E}">
        <p14:creationId xmlns:p14="http://schemas.microsoft.com/office/powerpoint/2010/main" val="17849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3- چرا دکترین مونرو مهم است؟ </a:t>
            </a:r>
            <a:endParaRPr lang="en-US" dirty="0"/>
          </a:p>
        </p:txBody>
      </p:sp>
      <p:sp>
        <p:nvSpPr>
          <p:cNvPr id="3" name="Content Placeholder 2"/>
          <p:cNvSpPr>
            <a:spLocks noGrp="1"/>
          </p:cNvSpPr>
          <p:nvPr>
            <p:ph idx="1"/>
          </p:nvPr>
        </p:nvSpPr>
        <p:spPr/>
        <p:txBody>
          <a:bodyPr>
            <a:normAutofit/>
          </a:bodyPr>
          <a:lstStyle/>
          <a:p>
            <a:pPr algn="r" rtl="1"/>
            <a:r>
              <a:rPr lang="fa-IR" dirty="0" smtClean="0"/>
              <a:t>برخی از لیبرال های امریکا و تعدادی از ایرانیان میگویند دکترین مونرو مربوط به گذشته است ولی قطعنامه 434 سنای امریکا در سال 2023 که با اکثریت ارا تصویب شده نشان میدهد که دکترین مونرو هنوز زنده است</a:t>
            </a:r>
          </a:p>
          <a:p>
            <a:pPr algn="r" rtl="1"/>
            <a:r>
              <a:rPr lang="fa-IR" dirty="0" smtClean="0"/>
              <a:t>نیروهای ضد جنگ در امریکا معتقدند که دیگر تنها امریکای لاتین نیست که امریکا مونرو دکترین را اعمال میکند بلکه برای امریکا مونرو دکترین برای تمام جهان صادق است</a:t>
            </a:r>
            <a:endParaRPr lang="fa-IR" dirty="0"/>
          </a:p>
          <a:p>
            <a:pPr algn="r" rtl="1"/>
            <a:endParaRPr lang="fa-IR" dirty="0" smtClean="0"/>
          </a:p>
          <a:p>
            <a:pPr algn="r" rtl="1"/>
            <a:endParaRPr lang="fa-IR" dirty="0"/>
          </a:p>
          <a:p>
            <a:pPr algn="r" rtl="1"/>
            <a:endParaRPr lang="fa-IR" dirty="0" smtClean="0"/>
          </a:p>
        </p:txBody>
      </p:sp>
    </p:spTree>
    <p:extLst>
      <p:ext uri="{BB962C8B-B14F-4D97-AF65-F5344CB8AC3E}">
        <p14:creationId xmlns:p14="http://schemas.microsoft.com/office/powerpoint/2010/main" val="221860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a:t>
            </a:r>
            <a:r>
              <a:rPr lang="fa-IR" dirty="0" smtClean="0"/>
              <a:t>چه اتفاق افتاد ؟ </a:t>
            </a:r>
            <a:endParaRPr lang="en-US" dirty="0"/>
          </a:p>
        </p:txBody>
      </p:sp>
      <p:sp>
        <p:nvSpPr>
          <p:cNvPr id="3" name="Content Placeholder 2"/>
          <p:cNvSpPr>
            <a:spLocks noGrp="1"/>
          </p:cNvSpPr>
          <p:nvPr>
            <p:ph idx="1"/>
          </p:nvPr>
        </p:nvSpPr>
        <p:spPr/>
        <p:txBody>
          <a:bodyPr/>
          <a:lstStyle/>
          <a:p>
            <a:pPr algn="r" rtl="1"/>
            <a:r>
              <a:rPr lang="fa-IR" dirty="0" smtClean="0"/>
              <a:t>منبع مورد استفاده در این قسمت</a:t>
            </a:r>
          </a:p>
          <a:p>
            <a:pPr algn="r" rtl="1"/>
            <a:endParaRPr lang="fa-IR" dirty="0"/>
          </a:p>
          <a:p>
            <a:pPr algn="l"/>
            <a:r>
              <a:rPr lang="en-US" dirty="0"/>
              <a:t>The </a:t>
            </a:r>
            <a:r>
              <a:rPr lang="en-US" dirty="0" smtClean="0"/>
              <a:t>Monroe </a:t>
            </a:r>
            <a:r>
              <a:rPr lang="en-US" dirty="0"/>
              <a:t>Doctrine of 200 Years and what to replace it </a:t>
            </a:r>
            <a:r>
              <a:rPr lang="en-US" dirty="0" smtClean="0"/>
              <a:t>with</a:t>
            </a:r>
            <a:endParaRPr lang="fa-IR" dirty="0" smtClean="0"/>
          </a:p>
          <a:p>
            <a:pPr algn="ctr"/>
            <a:r>
              <a:rPr lang="en-US" dirty="0" smtClean="0"/>
              <a:t>David Swanson</a:t>
            </a:r>
            <a:endParaRPr lang="en-US" dirty="0"/>
          </a:p>
          <a:p>
            <a:pPr algn="l"/>
            <a:endParaRPr lang="fa-IR" dirty="0" smtClean="0"/>
          </a:p>
          <a:p>
            <a:pPr algn="r" rtl="1"/>
            <a:endParaRPr lang="fa-IR" dirty="0"/>
          </a:p>
          <a:p>
            <a:pPr algn="r" rtl="1"/>
            <a:endParaRPr lang="en-US" dirty="0"/>
          </a:p>
        </p:txBody>
      </p:sp>
    </p:spTree>
    <p:extLst>
      <p:ext uri="{BB962C8B-B14F-4D97-AF65-F5344CB8AC3E}">
        <p14:creationId xmlns:p14="http://schemas.microsoft.com/office/powerpoint/2010/main" val="906422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4</a:t>
            </a:r>
            <a:r>
              <a:rPr lang="fa-IR" sz="3100" dirty="0"/>
              <a:t>- با توسل به دکترین مونرو در امریکای لاتین چه اتفاق افتاد ؟ </a:t>
            </a:r>
            <a:endParaRPr lang="en-US" sz="31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20056"/>
            <a:ext cx="7620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925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dirty="0" smtClean="0"/>
              <a:t>در مقدمه این کتاب نوشته شده :</a:t>
            </a:r>
          </a:p>
          <a:p>
            <a:pPr algn="r" rtl="1"/>
            <a:r>
              <a:rPr lang="fa-IR" dirty="0" smtClean="0"/>
              <a:t>دکترین </a:t>
            </a:r>
            <a:r>
              <a:rPr lang="fa-IR" dirty="0"/>
              <a:t>مونرو توجیهی برای اعمال </a:t>
            </a:r>
            <a:r>
              <a:rPr lang="fa-IR" dirty="0" smtClean="0"/>
              <a:t>نفوذ در امریکای لاتین بوده وهنوز هم میباشد</a:t>
            </a:r>
          </a:p>
          <a:p>
            <a:pPr algn="r" rtl="1"/>
            <a:r>
              <a:rPr lang="fa-IR" dirty="0" smtClean="0"/>
              <a:t>عملکرد این دکترین عمدتا بسیار مخرب بوده و هست</a:t>
            </a:r>
          </a:p>
          <a:p>
            <a:pPr algn="r" rtl="1"/>
            <a:r>
              <a:rPr lang="fa-IR" dirty="0" smtClean="0"/>
              <a:t>دکترین </a:t>
            </a:r>
            <a:r>
              <a:rPr lang="fa-IR" dirty="0"/>
              <a:t>مونرو، هم به صراحت و هم به </a:t>
            </a:r>
            <a:r>
              <a:rPr lang="fa-IR" dirty="0" smtClean="0"/>
              <a:t>زبان نوینی هنوز پا برجاست </a:t>
            </a:r>
          </a:p>
          <a:p>
            <a:pPr algn="r" rtl="1"/>
            <a:r>
              <a:rPr lang="fa-IR" dirty="0" smtClean="0"/>
              <a:t>دکترین </a:t>
            </a:r>
            <a:r>
              <a:rPr lang="fa-IR" dirty="0"/>
              <a:t>های اضافی بر پایه های آن ساخته شده است. این کتاب به ایجاد، تکامل و استفاده از دکترین مونرو در طول سال‌ها از سال 1823 </a:t>
            </a:r>
            <a:r>
              <a:rPr lang="fa-IR" dirty="0" smtClean="0"/>
              <a:t>می‌پردازد</a:t>
            </a:r>
          </a:p>
          <a:p>
            <a:pPr algn="r" rtl="1"/>
            <a:r>
              <a:rPr lang="fa-IR" dirty="0" smtClean="0"/>
              <a:t> </a:t>
            </a:r>
            <a:r>
              <a:rPr lang="fa-IR" dirty="0"/>
              <a:t>و </a:t>
            </a:r>
            <a:r>
              <a:rPr lang="fa-IR" dirty="0" smtClean="0"/>
              <a:t>پیشنهاداتی </a:t>
            </a:r>
            <a:r>
              <a:rPr lang="fa-IR" dirty="0"/>
              <a:t>کاملاً متفاوت را برای دولت ایالات متحده </a:t>
            </a:r>
            <a:r>
              <a:rPr lang="fa-IR" dirty="0" smtClean="0"/>
              <a:t>توصیه می‌کند که نسبت به آمریکای </a:t>
            </a:r>
            <a:r>
              <a:rPr lang="fa-IR" dirty="0"/>
              <a:t>لاتین و جهان اتخاذ کند.</a:t>
            </a:r>
            <a:endParaRPr lang="en-US" dirty="0"/>
          </a:p>
        </p:txBody>
      </p:sp>
    </p:spTree>
    <p:extLst>
      <p:ext uri="{BB962C8B-B14F-4D97-AF65-F5344CB8AC3E}">
        <p14:creationId xmlns:p14="http://schemas.microsoft.com/office/powerpoint/2010/main" val="215924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David </a:t>
            </a:r>
            <a:r>
              <a:rPr lang="en-US" sz="2700" dirty="0"/>
              <a:t>Swanson – Author</a:t>
            </a:r>
            <a:br>
              <a:rPr lang="en-US" sz="2700" dirty="0"/>
            </a:br>
            <a:r>
              <a:rPr lang="en-US" sz="2700" dirty="0"/>
              <a:t>The </a:t>
            </a:r>
            <a:r>
              <a:rPr lang="en-US" sz="2700" dirty="0" smtClean="0"/>
              <a:t>Monroe </a:t>
            </a:r>
            <a:r>
              <a:rPr lang="en-US" sz="2700" dirty="0"/>
              <a:t>Doctrine of 200 Years and what to replace it </a:t>
            </a:r>
            <a:r>
              <a:rPr lang="en-US" sz="2700" dirty="0" smtClean="0"/>
              <a:t>with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721227"/>
            <a:ext cx="4572000" cy="443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87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1- </a:t>
            </a:r>
            <a:r>
              <a:rPr lang="fa-IR" dirty="0"/>
              <a:t>مونرو که بود</a:t>
            </a:r>
            <a:r>
              <a:rPr lang="fa-IR" dirty="0" smtClean="0"/>
              <a:t>؟</a:t>
            </a:r>
            <a:endParaRPr lang="en-US" dirty="0"/>
          </a:p>
        </p:txBody>
      </p:sp>
      <p:sp>
        <p:nvSpPr>
          <p:cNvPr id="3" name="Content Placeholder 2"/>
          <p:cNvSpPr>
            <a:spLocks noGrp="1"/>
          </p:cNvSpPr>
          <p:nvPr>
            <p:ph idx="1"/>
          </p:nvPr>
        </p:nvSpPr>
        <p:spPr/>
        <p:txBody>
          <a:bodyPr>
            <a:normAutofit/>
          </a:bodyPr>
          <a:lstStyle/>
          <a:p>
            <a:pPr algn="r" rtl="1"/>
            <a:r>
              <a:rPr lang="fa-IR" dirty="0" smtClean="0"/>
              <a:t>جیمز مونرو پنجمین رئیس جمهور ایالات متحده بود</a:t>
            </a:r>
          </a:p>
          <a:p>
            <a:pPr algn="r" rtl="1"/>
            <a:r>
              <a:rPr lang="fa-IR" dirty="0" smtClean="0"/>
              <a:t>مجسمه مونرو که زمانی در وسط محوطه دانشگاه ویرجینیا قرار داشت اکنون با مجسمه هومر شاعر یونانی جایگزین شده است</a:t>
            </a:r>
          </a:p>
          <a:p>
            <a:pPr algn="r" rtl="1"/>
            <a:r>
              <a:rPr lang="fa-IR" dirty="0" smtClean="0"/>
              <a:t>در نمایش معروف « هامیلتن » در برادوی نشان میدهد که جیمز مونروطرفدار برده داری آفریقایی-آمریکایی ها و  مخالف آزادی انان بوده است </a:t>
            </a:r>
          </a:p>
          <a:p>
            <a:pPr algn="r" rtl="1"/>
            <a:r>
              <a:rPr lang="fa-IR" dirty="0" smtClean="0"/>
              <a:t>اما مونرو شخصیت مهمی در ایجاد ایالات متحده است</a:t>
            </a:r>
            <a:endParaRPr lang="en-US" dirty="0"/>
          </a:p>
        </p:txBody>
      </p:sp>
    </p:spTree>
    <p:extLst>
      <p:ext uri="{BB962C8B-B14F-4D97-AF65-F5344CB8AC3E}">
        <p14:creationId xmlns:p14="http://schemas.microsoft.com/office/powerpoint/2010/main" val="21149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92500" lnSpcReduction="20000"/>
          </a:bodyPr>
          <a:lstStyle/>
          <a:p>
            <a:r>
              <a:rPr lang="en-US" dirty="0"/>
              <a:t>About the Author</a:t>
            </a:r>
          </a:p>
          <a:p>
            <a:r>
              <a:rPr lang="en-US" dirty="0"/>
              <a:t>David Swanson is an author, activist, journalist, and radio host. He is</a:t>
            </a:r>
          </a:p>
          <a:p>
            <a:r>
              <a:rPr lang="en-US" dirty="0"/>
              <a:t>executive director of World BEYOND War and campaign coordinator for</a:t>
            </a:r>
          </a:p>
          <a:p>
            <a:r>
              <a:rPr lang="en-US" dirty="0"/>
              <a:t>RootsAction.org. He blogs at DavidSwanson.org and WarIsACrime.org.</a:t>
            </a:r>
          </a:p>
          <a:p>
            <a:r>
              <a:rPr lang="en-US" dirty="0"/>
              <a:t>He hosts Talk Nation Radio at TalkNationRadio.org. He is a Nobel </a:t>
            </a:r>
            <a:r>
              <a:rPr lang="en-US" dirty="0" smtClean="0"/>
              <a:t>Peace</a:t>
            </a:r>
            <a:r>
              <a:rPr lang="fa-IR" dirty="0" smtClean="0"/>
              <a:t> </a:t>
            </a:r>
            <a:r>
              <a:rPr lang="en-US" dirty="0" smtClean="0"/>
              <a:t>Prize </a:t>
            </a:r>
            <a:r>
              <a:rPr lang="en-US" dirty="0"/>
              <a:t>Nominee, and was awarded the 2018 Peace Prize by the U.S. </a:t>
            </a:r>
            <a:r>
              <a:rPr lang="en-US" dirty="0" smtClean="0"/>
              <a:t>Peace</a:t>
            </a:r>
            <a:r>
              <a:rPr lang="fa-IR" dirty="0" smtClean="0"/>
              <a:t> </a:t>
            </a:r>
            <a:r>
              <a:rPr lang="en-US" dirty="0" smtClean="0"/>
              <a:t>Memorial </a:t>
            </a:r>
            <a:r>
              <a:rPr lang="en-US" dirty="0"/>
              <a:t>Foundation.</a:t>
            </a:r>
          </a:p>
        </p:txBody>
      </p:sp>
    </p:spTree>
    <p:extLst>
      <p:ext uri="{BB962C8B-B14F-4D97-AF65-F5344CB8AC3E}">
        <p14:creationId xmlns:p14="http://schemas.microsoft.com/office/powerpoint/2010/main" val="1348784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a:bodyPr>
          <a:lstStyle/>
          <a:p>
            <a:pPr algn="r" rtl="1"/>
            <a:r>
              <a:rPr lang="fa-IR" dirty="0" smtClean="0"/>
              <a:t>کتاب دیوید سوانسن دارای 242 رفرنس میباشد</a:t>
            </a:r>
          </a:p>
          <a:p>
            <a:pPr algn="r" rtl="1"/>
            <a:r>
              <a:rPr lang="fa-IR" dirty="0" smtClean="0"/>
              <a:t>این لیست به انتهای این پاور پوینت برای کسانی که علاقمندند رفرنس ها را بررسی کنند اضافه گردیده است.</a:t>
            </a:r>
            <a:endParaRPr lang="en-US" dirty="0"/>
          </a:p>
        </p:txBody>
      </p:sp>
    </p:spTree>
    <p:extLst>
      <p:ext uri="{BB962C8B-B14F-4D97-AF65-F5344CB8AC3E}">
        <p14:creationId xmlns:p14="http://schemas.microsoft.com/office/powerpoint/2010/main" val="284177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t>4- با توسل به دکترین مونرو در امریکای لاتین چه اتفاق افتاد ؟</a:t>
            </a:r>
            <a:r>
              <a:rPr lang="fa-IR" dirty="0"/>
              <a:t> </a:t>
            </a:r>
            <a:endParaRPr lang="en-US" dirty="0"/>
          </a:p>
        </p:txBody>
      </p:sp>
      <p:sp>
        <p:nvSpPr>
          <p:cNvPr id="3" name="Content Placeholder 2"/>
          <p:cNvSpPr>
            <a:spLocks noGrp="1"/>
          </p:cNvSpPr>
          <p:nvPr>
            <p:ph idx="1"/>
          </p:nvPr>
        </p:nvSpPr>
        <p:spPr/>
        <p:txBody>
          <a:bodyPr>
            <a:normAutofit lnSpcReduction="10000"/>
          </a:bodyPr>
          <a:lstStyle/>
          <a:p>
            <a:r>
              <a:rPr lang="en-US" dirty="0" smtClean="0"/>
              <a:t>By 1823, the Unites Sta</a:t>
            </a:r>
            <a:r>
              <a:rPr lang="en-US" dirty="0"/>
              <a:t>t</a:t>
            </a:r>
            <a:r>
              <a:rPr lang="en-US" dirty="0" smtClean="0"/>
              <a:t>es has made various degrees of claim to large selections through the middle of North America</a:t>
            </a:r>
            <a:r>
              <a:rPr lang="fa-IR" dirty="0" smtClean="0"/>
              <a:t>.</a:t>
            </a:r>
          </a:p>
          <a:p>
            <a:r>
              <a:rPr lang="en-US" dirty="0" smtClean="0"/>
              <a:t>USA had tried repeatedly to claim Canada, had been given a chunk of Canada by British (Michigan, Wisconsin, Illinois, Ohio, Indiana ).</a:t>
            </a:r>
          </a:p>
          <a:p>
            <a:r>
              <a:rPr lang="en-US" dirty="0" smtClean="0"/>
              <a:t>USA has made the Louisiana Purchase, taken Florida and laid claim to territory all the way out to Oregon and Washington.</a:t>
            </a:r>
            <a:endParaRPr lang="en-US" dirty="0"/>
          </a:p>
        </p:txBody>
      </p:sp>
    </p:spTree>
    <p:extLst>
      <p:ext uri="{BB962C8B-B14F-4D97-AF65-F5344CB8AC3E}">
        <p14:creationId xmlns:p14="http://schemas.microsoft.com/office/powerpoint/2010/main" val="2125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a:bodyPr>
          <a:lstStyle/>
          <a:p>
            <a:r>
              <a:rPr lang="en-US" dirty="0" smtClean="0"/>
              <a:t>By 1823, the U.S. had used its military in significant actions in quite a number of places, against quite a number of nations.</a:t>
            </a:r>
          </a:p>
          <a:p>
            <a:r>
              <a:rPr lang="en-US" dirty="0" smtClean="0"/>
              <a:t>1774-1883 Shawnee, Delaware</a:t>
            </a:r>
          </a:p>
          <a:p>
            <a:r>
              <a:rPr lang="en-US" dirty="0" smtClean="0"/>
              <a:t>1776 </a:t>
            </a:r>
            <a:r>
              <a:rPr lang="en-US" dirty="0"/>
              <a:t>Cherokee: Location: Tennessee, North Carolina, South Carolina, Georgia, Virginia, </a:t>
            </a:r>
            <a:r>
              <a:rPr lang="en-US" dirty="0" smtClean="0"/>
              <a:t>Kentucky</a:t>
            </a:r>
          </a:p>
        </p:txBody>
      </p:sp>
    </p:spTree>
    <p:extLst>
      <p:ext uri="{BB962C8B-B14F-4D97-AF65-F5344CB8AC3E}">
        <p14:creationId xmlns:p14="http://schemas.microsoft.com/office/powerpoint/2010/main" val="415212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1777-1781 Iroquois Confederacy (Haudenosaunee)</a:t>
            </a:r>
          </a:p>
          <a:p>
            <a:r>
              <a:rPr lang="en-US" dirty="0"/>
              <a:t>had multiple purposes:</a:t>
            </a:r>
          </a:p>
          <a:p>
            <a:r>
              <a:rPr lang="en-US" dirty="0"/>
              <a:t>Defense: The tribes united to protect themselves from invasion.</a:t>
            </a:r>
          </a:p>
          <a:p>
            <a:r>
              <a:rPr lang="en-US" dirty="0"/>
              <a:t>Government: The Iroquois Constitution organized the society and established rules for governance.</a:t>
            </a:r>
          </a:p>
          <a:p>
            <a:r>
              <a:rPr lang="en-US" dirty="0"/>
              <a:t>Peace: The goal was to promote peace among the tribes. </a:t>
            </a:r>
          </a:p>
          <a:p>
            <a:r>
              <a:rPr lang="en-US" dirty="0" smtClean="0"/>
              <a:t>1780-1794 Chickamauga (Georgia)</a:t>
            </a:r>
          </a:p>
          <a:p>
            <a:r>
              <a:rPr lang="en-US" dirty="0" smtClean="0"/>
              <a:t>1790-1795 Miami Confederacy</a:t>
            </a:r>
            <a:endParaRPr lang="en-US" dirty="0"/>
          </a:p>
        </p:txBody>
      </p:sp>
    </p:spTree>
    <p:extLst>
      <p:ext uri="{BB962C8B-B14F-4D97-AF65-F5344CB8AC3E}">
        <p14:creationId xmlns:p14="http://schemas.microsoft.com/office/powerpoint/2010/main" val="1736907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1792-1793 Muskogee (creek) - Oklahoma</a:t>
            </a:r>
          </a:p>
          <a:p>
            <a:r>
              <a:rPr lang="en-US" dirty="0" smtClean="0"/>
              <a:t>1798-1801 Naval War with France</a:t>
            </a:r>
          </a:p>
          <a:p>
            <a:r>
              <a:rPr lang="en-US" dirty="0" smtClean="0"/>
              <a:t>1801-1805 Tripoli</a:t>
            </a:r>
          </a:p>
          <a:p>
            <a:r>
              <a:rPr lang="en-US" dirty="0"/>
              <a:t>First Barbary War, (1801–05), conflict between the United States and Tripoli (now in Libya), incited by American refusal to continue payment of tribute to the piratical rulers of the North African Barbary States of Algiers, Tunis, Morocco, and Tripoli</a:t>
            </a:r>
          </a:p>
          <a:p>
            <a:r>
              <a:rPr lang="en-US" dirty="0" smtClean="0"/>
              <a:t>1806 Mexico</a:t>
            </a:r>
          </a:p>
          <a:p>
            <a:r>
              <a:rPr lang="en-US" dirty="0" smtClean="0"/>
              <a:t>1806-1810 Spanish, French Privateers, Gulf of Mexico</a:t>
            </a:r>
          </a:p>
        </p:txBody>
      </p:sp>
    </p:spTree>
    <p:extLst>
      <p:ext uri="{BB962C8B-B14F-4D97-AF65-F5344CB8AC3E}">
        <p14:creationId xmlns:p14="http://schemas.microsoft.com/office/powerpoint/2010/main" val="2984056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1810 Spanish West Florida</a:t>
            </a:r>
          </a:p>
          <a:p>
            <a:r>
              <a:rPr lang="en-US" dirty="0" smtClean="0"/>
              <a:t>1810-1813 Shawnee Confederacy</a:t>
            </a:r>
          </a:p>
          <a:p>
            <a:r>
              <a:rPr lang="en-US" dirty="0"/>
              <a:t>Tecumseh conceived of an alliance of all remaining native people, from Canada to the Gulf of Mexico, from the prairies of the Midwest to the swamplands of Florida. All Indian people would set aside their ancestral rivalries and unite into a single movement to defend their culture, their homelands, and their very lives.</a:t>
            </a:r>
            <a:endParaRPr lang="en-US" dirty="0" smtClean="0"/>
          </a:p>
          <a:p>
            <a:r>
              <a:rPr lang="en-US" dirty="0" smtClean="0"/>
              <a:t>1812 Spanish Florida, Amelia Island</a:t>
            </a:r>
          </a:p>
          <a:p>
            <a:r>
              <a:rPr lang="en-US" dirty="0" smtClean="0"/>
              <a:t>1812-1815 Canada (Great Britain)</a:t>
            </a:r>
            <a:endParaRPr lang="en-US" dirty="0"/>
          </a:p>
        </p:txBody>
      </p:sp>
    </p:spTree>
    <p:extLst>
      <p:ext uri="{BB962C8B-B14F-4D97-AF65-F5344CB8AC3E}">
        <p14:creationId xmlns:p14="http://schemas.microsoft.com/office/powerpoint/2010/main" val="3995931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1812-1815 Dakota Sioux</a:t>
            </a:r>
          </a:p>
          <a:p>
            <a:r>
              <a:rPr lang="en-US" dirty="0" smtClean="0"/>
              <a:t>1812-1815 Iroquois Confederacy (Haudenosaunee)</a:t>
            </a:r>
          </a:p>
          <a:p>
            <a:r>
              <a:rPr lang="en-US" dirty="0" smtClean="0"/>
              <a:t>1813 Spanish West Florida</a:t>
            </a:r>
          </a:p>
          <a:p>
            <a:r>
              <a:rPr lang="en-US" dirty="0" smtClean="0"/>
              <a:t>1813-1814 Marquesas Islands</a:t>
            </a:r>
          </a:p>
          <a:p>
            <a:r>
              <a:rPr lang="en-US" dirty="0"/>
              <a:t> France owns the Marquesas Islands. These are part of French Polynesia. This is politically considered an "overseas collectivity," which refers to an administrative division within the political system of France.</a:t>
            </a:r>
            <a:endParaRPr lang="en-US" dirty="0" smtClean="0"/>
          </a:p>
          <a:p>
            <a:r>
              <a:rPr lang="en-US" dirty="0" smtClean="0"/>
              <a:t>1813-1814 Muskogee (creek) Confederacy</a:t>
            </a:r>
          </a:p>
          <a:p>
            <a:r>
              <a:rPr lang="en-US" dirty="0" smtClean="0"/>
              <a:t>1814 Spanish Florida</a:t>
            </a:r>
          </a:p>
          <a:p>
            <a:r>
              <a:rPr lang="en-US" dirty="0" smtClean="0"/>
              <a:t>1814-1825 Pirates, Caribbean</a:t>
            </a:r>
          </a:p>
          <a:p>
            <a:r>
              <a:rPr lang="en-US" dirty="0" smtClean="0"/>
              <a:t>1815 Algiers</a:t>
            </a:r>
            <a:endParaRPr lang="en-US" dirty="0"/>
          </a:p>
        </p:txBody>
      </p:sp>
    </p:spTree>
    <p:extLst>
      <p:ext uri="{BB962C8B-B14F-4D97-AF65-F5344CB8AC3E}">
        <p14:creationId xmlns:p14="http://schemas.microsoft.com/office/powerpoint/2010/main" val="4185790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1815 Tripoli</a:t>
            </a:r>
          </a:p>
          <a:p>
            <a:r>
              <a:rPr lang="en-US" dirty="0" smtClean="0"/>
              <a:t>1816 Spanish Florida</a:t>
            </a:r>
          </a:p>
          <a:p>
            <a:r>
              <a:rPr lang="en-US" dirty="0" smtClean="0"/>
              <a:t>1817-1818 Spanish Florida, Amelia Island</a:t>
            </a:r>
          </a:p>
          <a:p>
            <a:r>
              <a:rPr lang="en-US" dirty="0" smtClean="0"/>
              <a:t>1817-1819 Seminole</a:t>
            </a:r>
          </a:p>
          <a:p>
            <a:r>
              <a:rPr lang="en-US" dirty="0"/>
              <a:t>The First Seminole War (1817–18) began over attempts by U.S. authorities to recapture runaway Black slaves living among Seminole bands. Under General Andrew Jackson, U.S. military forces invaded the area, scattering the villagers, burning their towns, and seizing Spanish-held Pensacola and St. Marks.</a:t>
            </a:r>
            <a:endParaRPr lang="en-US" dirty="0" smtClean="0"/>
          </a:p>
          <a:p>
            <a:r>
              <a:rPr lang="en-US" dirty="0" smtClean="0"/>
              <a:t>1818 Oregon (Russia, Spain)</a:t>
            </a:r>
          </a:p>
          <a:p>
            <a:r>
              <a:rPr lang="en-US" dirty="0" smtClean="0"/>
              <a:t>1820 Ongoing African Slave Trade Portal</a:t>
            </a:r>
          </a:p>
          <a:p>
            <a:r>
              <a:rPr lang="en-US" dirty="0" smtClean="0"/>
              <a:t>1822 Ongoing Cuba (Spain)</a:t>
            </a:r>
          </a:p>
          <a:p>
            <a:endParaRPr lang="en-US" dirty="0"/>
          </a:p>
        </p:txBody>
      </p:sp>
    </p:spTree>
    <p:extLst>
      <p:ext uri="{BB962C8B-B14F-4D97-AF65-F5344CB8AC3E}">
        <p14:creationId xmlns:p14="http://schemas.microsoft.com/office/powerpoint/2010/main" val="443976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Immediately after the Monroe Doctrine was spoken, U.S. military actions rolled on more or less as prior:</a:t>
            </a:r>
          </a:p>
          <a:p>
            <a:r>
              <a:rPr lang="en-US" dirty="0" smtClean="0"/>
              <a:t>1822-1825 Cuba (Spain)</a:t>
            </a:r>
          </a:p>
          <a:p>
            <a:r>
              <a:rPr lang="en-US" dirty="0" smtClean="0"/>
              <a:t>1824 Puerto Rico (Spain)</a:t>
            </a:r>
          </a:p>
          <a:p>
            <a:r>
              <a:rPr lang="en-US" dirty="0" smtClean="0"/>
              <a:t>1827 Greece</a:t>
            </a:r>
          </a:p>
          <a:p>
            <a:r>
              <a:rPr lang="en-US" dirty="0" smtClean="0"/>
              <a:t>1831-1832 Falkland Islands</a:t>
            </a:r>
          </a:p>
          <a:p>
            <a:r>
              <a:rPr lang="en-US" dirty="0" smtClean="0"/>
              <a:t>1832 Sauk (Black Hawk)</a:t>
            </a:r>
          </a:p>
          <a:p>
            <a:r>
              <a:rPr lang="en-US" dirty="0"/>
              <a:t>What happened in the Black Hawk War 1832?</a:t>
            </a:r>
          </a:p>
          <a:p>
            <a:r>
              <a:rPr lang="en-US" dirty="0"/>
              <a:t>The Black Hawk War (April–July 1832) quelled the last Indian resistance to white settlement in the region around Chicago. The famous Sauk leader, Black Hawk, and his thousand followers had been expelled from Illinois in 1831, but returned from Iowa carrying seeds for planting.</a:t>
            </a:r>
          </a:p>
        </p:txBody>
      </p:sp>
    </p:spTree>
    <p:extLst>
      <p:ext uri="{BB962C8B-B14F-4D97-AF65-F5344CB8AC3E}">
        <p14:creationId xmlns:p14="http://schemas.microsoft.com/office/powerpoint/2010/main" val="3441337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rmAutofit/>
          </a:bodyPr>
          <a:lstStyle/>
          <a:p>
            <a:r>
              <a:rPr lang="en-US" dirty="0" smtClean="0"/>
              <a:t>1- George Washington 1789-1797</a:t>
            </a:r>
          </a:p>
          <a:p>
            <a:r>
              <a:rPr lang="en-US" dirty="0" smtClean="0"/>
              <a:t>2- John Adams 1797-1801</a:t>
            </a:r>
          </a:p>
          <a:p>
            <a:r>
              <a:rPr lang="en-US" dirty="0" smtClean="0"/>
              <a:t>3- Thomas Jefferson 1801-1809</a:t>
            </a:r>
          </a:p>
          <a:p>
            <a:r>
              <a:rPr lang="en-US" dirty="0" smtClean="0"/>
              <a:t>4- James Madison 1809-1817</a:t>
            </a:r>
          </a:p>
          <a:p>
            <a:r>
              <a:rPr lang="en-US" dirty="0" smtClean="0"/>
              <a:t>5- James Monroe 1817-1825</a:t>
            </a:r>
          </a:p>
          <a:p>
            <a:endParaRPr lang="en-US" dirty="0"/>
          </a:p>
        </p:txBody>
      </p:sp>
    </p:spTree>
    <p:extLst>
      <p:ext uri="{BB962C8B-B14F-4D97-AF65-F5344CB8AC3E}">
        <p14:creationId xmlns:p14="http://schemas.microsoft.com/office/powerpoint/2010/main" val="21368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lstStyle/>
          <a:p>
            <a:r>
              <a:rPr lang="en-US" dirty="0" smtClean="0"/>
              <a:t>1833 Argentina</a:t>
            </a:r>
          </a:p>
          <a:p>
            <a:r>
              <a:rPr lang="en-US" dirty="0" smtClean="0"/>
              <a:t>1835-1842 Seminole</a:t>
            </a:r>
          </a:p>
          <a:p>
            <a:r>
              <a:rPr lang="en-US" dirty="0" smtClean="0"/>
              <a:t>1836 Mexico</a:t>
            </a:r>
          </a:p>
          <a:p>
            <a:r>
              <a:rPr lang="en-US" dirty="0" smtClean="0"/>
              <a:t>1836-1837 Muskogee (Creek)</a:t>
            </a:r>
          </a:p>
          <a:p>
            <a:r>
              <a:rPr lang="en-US" dirty="0" smtClean="0"/>
              <a:t>1838-1839 Sumatra</a:t>
            </a:r>
          </a:p>
          <a:p>
            <a:r>
              <a:rPr lang="en-US" dirty="0"/>
              <a:t>Sumatra; conflict between Americans and Malays occurred in the northwestern region of the island. ; Date, December 1838 </a:t>
            </a:r>
          </a:p>
        </p:txBody>
      </p:sp>
    </p:spTree>
    <p:extLst>
      <p:ext uri="{BB962C8B-B14F-4D97-AF65-F5344CB8AC3E}">
        <p14:creationId xmlns:p14="http://schemas.microsoft.com/office/powerpoint/2010/main" val="3112864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a:t>
            </a:r>
            <a:r>
              <a:rPr lang="en-US" dirty="0"/>
              <a:t>. military actions to the south of the </a:t>
            </a:r>
            <a:r>
              <a:rPr lang="en-US" dirty="0" smtClean="0"/>
              <a:t>United States </a:t>
            </a:r>
            <a:r>
              <a:rPr lang="en-US" dirty="0"/>
              <a:t>in the 1840s were as follows:</a:t>
            </a:r>
          </a:p>
          <a:p>
            <a:r>
              <a:rPr lang="en-US" dirty="0" smtClean="0"/>
              <a:t>1842 </a:t>
            </a:r>
            <a:r>
              <a:rPr lang="en-US" dirty="0"/>
              <a:t>Mexico</a:t>
            </a:r>
          </a:p>
          <a:p>
            <a:r>
              <a:rPr lang="en-US" dirty="0"/>
              <a:t>1844 Mexico</a:t>
            </a:r>
          </a:p>
          <a:p>
            <a:r>
              <a:rPr lang="en-US" dirty="0"/>
              <a:t>1846-1848 Mexico</a:t>
            </a:r>
          </a:p>
          <a:p>
            <a:r>
              <a:rPr lang="en-US" dirty="0"/>
              <a:t>1847-1850 </a:t>
            </a:r>
            <a:r>
              <a:rPr lang="en-US" dirty="0" err="1" smtClean="0"/>
              <a:t>Cayuse</a:t>
            </a:r>
            <a:endParaRPr lang="en-US" dirty="0" smtClean="0"/>
          </a:p>
          <a:p>
            <a:r>
              <a:rPr lang="en-US" dirty="0"/>
              <a:t>The first major and ongoing conflict between Native groups and white </a:t>
            </a:r>
            <a:r>
              <a:rPr lang="en-US" dirty="0" err="1"/>
              <a:t>resettlers</a:t>
            </a:r>
            <a:r>
              <a:rPr lang="en-US" dirty="0"/>
              <a:t> in Oregon </a:t>
            </a:r>
            <a:endParaRPr lang="en-US" dirty="0" smtClean="0"/>
          </a:p>
          <a:p>
            <a:r>
              <a:rPr lang="en-US" dirty="0" smtClean="0"/>
              <a:t>That </a:t>
            </a:r>
            <a:r>
              <a:rPr lang="en-US" dirty="0"/>
              <a:t>list does not include filibustering, meaning the adventuring </a:t>
            </a:r>
            <a:r>
              <a:rPr lang="en-US" dirty="0" smtClean="0"/>
              <a:t>of private </a:t>
            </a:r>
            <a:r>
              <a:rPr lang="en-US" dirty="0"/>
              <a:t>groups of U.S. citizens taking it upon themselves to land in </a:t>
            </a:r>
            <a:r>
              <a:rPr lang="en-US" dirty="0" smtClean="0"/>
              <a:t>the Caribbean </a:t>
            </a:r>
            <a:r>
              <a:rPr lang="en-US" dirty="0"/>
              <a:t>or Central America and declare themselves the rulers of all </a:t>
            </a:r>
            <a:r>
              <a:rPr lang="en-US" dirty="0" smtClean="0"/>
              <a:t>they surveyed</a:t>
            </a:r>
            <a:endParaRPr lang="en-US" dirty="0"/>
          </a:p>
        </p:txBody>
      </p:sp>
    </p:spTree>
    <p:extLst>
      <p:ext uri="{BB962C8B-B14F-4D97-AF65-F5344CB8AC3E}">
        <p14:creationId xmlns:p14="http://schemas.microsoft.com/office/powerpoint/2010/main" val="488194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55000" lnSpcReduction="20000"/>
          </a:bodyPr>
          <a:lstStyle/>
          <a:p>
            <a:r>
              <a:rPr lang="en-US" dirty="0"/>
              <a:t>U.S. military actions in the Western Hemisphere in the 1850s (not</a:t>
            </a:r>
          </a:p>
          <a:p>
            <a:r>
              <a:rPr lang="en-US" dirty="0"/>
              <a:t>counting filibusterers) included:</a:t>
            </a:r>
          </a:p>
          <a:p>
            <a:r>
              <a:rPr lang="en-US" dirty="0"/>
              <a:t>1850-1886 Apache</a:t>
            </a:r>
          </a:p>
          <a:p>
            <a:r>
              <a:rPr lang="en-US" dirty="0"/>
              <a:t>1852-1853 Argentina</a:t>
            </a:r>
          </a:p>
          <a:p>
            <a:r>
              <a:rPr lang="en-US" dirty="0"/>
              <a:t>1853-1854 Nicaragua</a:t>
            </a:r>
          </a:p>
          <a:p>
            <a:r>
              <a:rPr lang="en-US" dirty="0"/>
              <a:t>1855 Uruguay</a:t>
            </a:r>
          </a:p>
          <a:p>
            <a:r>
              <a:rPr lang="en-US" dirty="0"/>
              <a:t>1855-1856 Rogue River Indigenous Peoples</a:t>
            </a:r>
          </a:p>
          <a:p>
            <a:r>
              <a:rPr lang="en-US" dirty="0"/>
              <a:t>1855-1856 Yakima, Walla Walla, </a:t>
            </a:r>
            <a:r>
              <a:rPr lang="en-US" dirty="0" err="1"/>
              <a:t>Cayuse</a:t>
            </a:r>
            <a:endParaRPr lang="en-US" dirty="0"/>
          </a:p>
          <a:p>
            <a:r>
              <a:rPr lang="en-US" dirty="0"/>
              <a:t>1855-1858 Seminole</a:t>
            </a:r>
          </a:p>
          <a:p>
            <a:r>
              <a:rPr lang="en-US" dirty="0" smtClean="0"/>
              <a:t>1856 </a:t>
            </a:r>
            <a:r>
              <a:rPr lang="en-US" dirty="0"/>
              <a:t>Panama (Colombia)</a:t>
            </a:r>
          </a:p>
          <a:p>
            <a:r>
              <a:rPr lang="en-US" dirty="0"/>
              <a:t>1857 Nicaragua</a:t>
            </a:r>
          </a:p>
          <a:p>
            <a:r>
              <a:rPr lang="en-US" dirty="0"/>
              <a:t>1858 Coeur d’Alene Alliance</a:t>
            </a:r>
          </a:p>
          <a:p>
            <a:r>
              <a:rPr lang="en-US" dirty="0"/>
              <a:t>1858 Uruguay</a:t>
            </a:r>
          </a:p>
          <a:p>
            <a:r>
              <a:rPr lang="en-US" dirty="0"/>
              <a:t>1859 Mexico</a:t>
            </a:r>
          </a:p>
          <a:p>
            <a:r>
              <a:rPr lang="en-US" dirty="0"/>
              <a:t>1859 </a:t>
            </a:r>
            <a:r>
              <a:rPr lang="en-US" dirty="0" smtClean="0"/>
              <a:t>Paraguay</a:t>
            </a:r>
            <a:endParaRPr lang="en-US" dirty="0"/>
          </a:p>
        </p:txBody>
      </p:sp>
    </p:spTree>
    <p:extLst>
      <p:ext uri="{BB962C8B-B14F-4D97-AF65-F5344CB8AC3E}">
        <p14:creationId xmlns:p14="http://schemas.microsoft.com/office/powerpoint/2010/main" val="1245675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 the 1860s the United States continued to reject invitations to join in</a:t>
            </a:r>
          </a:p>
          <a:p>
            <a:r>
              <a:rPr lang="en-US" dirty="0"/>
              <a:t>meetings of Latin American nations, preferring to stay on better terms with</a:t>
            </a:r>
          </a:p>
          <a:p>
            <a:r>
              <a:rPr lang="en-US" dirty="0"/>
              <a:t>European powers. </a:t>
            </a:r>
            <a:endParaRPr lang="en-US" dirty="0" smtClean="0"/>
          </a:p>
          <a:p>
            <a:r>
              <a:rPr lang="en-US" dirty="0" smtClean="0"/>
              <a:t>U.S</a:t>
            </a:r>
            <a:r>
              <a:rPr lang="en-US" dirty="0"/>
              <a:t>. discussions of the Monroe Doctrine continued </a:t>
            </a:r>
            <a:r>
              <a:rPr lang="en-US" dirty="0" smtClean="0"/>
              <a:t>to increase </a:t>
            </a:r>
            <a:r>
              <a:rPr lang="en-US" dirty="0"/>
              <a:t>and to be made ever more racist, </a:t>
            </a:r>
            <a:r>
              <a:rPr lang="en-US" dirty="0" err="1"/>
              <a:t>exceptionalist</a:t>
            </a:r>
            <a:r>
              <a:rPr lang="en-US" dirty="0"/>
              <a:t>, and imperialist.</a:t>
            </a:r>
          </a:p>
          <a:p>
            <a:r>
              <a:rPr lang="en-US" dirty="0"/>
              <a:t>U.S. military actions in the Western Hemisphere in the 1860s included:</a:t>
            </a:r>
          </a:p>
          <a:p>
            <a:r>
              <a:rPr lang="en-US" dirty="0"/>
              <a:t>1860 Colombia</a:t>
            </a:r>
          </a:p>
          <a:p>
            <a:r>
              <a:rPr lang="en-US" dirty="0"/>
              <a:t>1862 Sioux</a:t>
            </a:r>
          </a:p>
          <a:p>
            <a:r>
              <a:rPr lang="en-US" dirty="0"/>
              <a:t>1864 Cheyenne</a:t>
            </a:r>
          </a:p>
          <a:p>
            <a:r>
              <a:rPr lang="en-US" dirty="0"/>
              <a:t>1865 Panama (Colombia)</a:t>
            </a:r>
          </a:p>
          <a:p>
            <a:r>
              <a:rPr lang="en-US" dirty="0"/>
              <a:t>1866 Mexico</a:t>
            </a:r>
          </a:p>
          <a:p>
            <a:r>
              <a:rPr lang="en-US" dirty="0"/>
              <a:t>1866-1868 Lakota Sioux, Northern Cheyenne, Northern Arapaho</a:t>
            </a:r>
          </a:p>
          <a:p>
            <a:r>
              <a:rPr lang="en-US" dirty="0"/>
              <a:t>1867 Nicaragua</a:t>
            </a:r>
          </a:p>
          <a:p>
            <a:r>
              <a:rPr lang="en-US" dirty="0"/>
              <a:t>1867-1875 Comanche</a:t>
            </a:r>
          </a:p>
          <a:p>
            <a:r>
              <a:rPr lang="en-US" dirty="0"/>
              <a:t>1868 Colombia</a:t>
            </a:r>
          </a:p>
          <a:p>
            <a:r>
              <a:rPr lang="en-US" dirty="0"/>
              <a:t>1868 </a:t>
            </a:r>
            <a:r>
              <a:rPr lang="en-US" dirty="0" smtClean="0"/>
              <a:t>Uruguay</a:t>
            </a:r>
            <a:endParaRPr lang="en-US" dirty="0"/>
          </a:p>
        </p:txBody>
      </p:sp>
    </p:spTree>
    <p:extLst>
      <p:ext uri="{BB962C8B-B14F-4D97-AF65-F5344CB8AC3E}">
        <p14:creationId xmlns:p14="http://schemas.microsoft.com/office/powerpoint/2010/main" val="15282287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Another expansionist approach was still the financial purchase. In 1867,</a:t>
            </a:r>
          </a:p>
          <a:p>
            <a:r>
              <a:rPr lang="en-US" dirty="0"/>
              <a:t>the United States bought Alaska from Russia.</a:t>
            </a:r>
          </a:p>
          <a:p>
            <a:r>
              <a:rPr lang="en-US" dirty="0"/>
              <a:t>U.S. military actions in the Western Hemisphere in the 1870s included:</a:t>
            </a:r>
          </a:p>
          <a:p>
            <a:r>
              <a:rPr lang="en-US" dirty="0"/>
              <a:t>1872-1873 </a:t>
            </a:r>
            <a:r>
              <a:rPr lang="en-US" dirty="0" smtClean="0"/>
              <a:t>Modoc</a:t>
            </a:r>
          </a:p>
          <a:p>
            <a:r>
              <a:rPr lang="en-US" dirty="0"/>
              <a:t>Modoc War was an armed conflict of 1872-1873 </a:t>
            </a:r>
            <a:r>
              <a:rPr lang="en-US" dirty="0" smtClean="0"/>
              <a:t> between </a:t>
            </a:r>
            <a:r>
              <a:rPr lang="en-US" dirty="0"/>
              <a:t>the Modoc band of Indians led by Captain Jack (</a:t>
            </a:r>
            <a:r>
              <a:rPr lang="en-US" dirty="0" err="1"/>
              <a:t>Kintpuash</a:t>
            </a:r>
            <a:r>
              <a:rPr lang="en-US" dirty="0"/>
              <a:t>) and the United States Army in northeastern California and southeastern Oregon. </a:t>
            </a:r>
          </a:p>
          <a:p>
            <a:r>
              <a:rPr lang="en-US" dirty="0"/>
              <a:t>1873 Colombia (Panama)</a:t>
            </a:r>
          </a:p>
          <a:p>
            <a:r>
              <a:rPr lang="en-US" dirty="0"/>
              <a:t>1873-1896 Mexico</a:t>
            </a:r>
          </a:p>
          <a:p>
            <a:r>
              <a:rPr lang="en-US" dirty="0"/>
              <a:t>1874-1875 Comanche, Apache, Arapaho, Cheyenne, </a:t>
            </a:r>
            <a:r>
              <a:rPr lang="en-US" dirty="0" smtClean="0"/>
              <a:t>Kiowa</a:t>
            </a:r>
            <a:endParaRPr lang="en-US" dirty="0"/>
          </a:p>
        </p:txBody>
      </p:sp>
    </p:spTree>
    <p:extLst>
      <p:ext uri="{BB962C8B-B14F-4D97-AF65-F5344CB8AC3E}">
        <p14:creationId xmlns:p14="http://schemas.microsoft.com/office/powerpoint/2010/main" val="1531611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1876-1877 Sioux</a:t>
            </a:r>
          </a:p>
          <a:p>
            <a:r>
              <a:rPr lang="en-US" dirty="0"/>
              <a:t>The Great Sioux War (also given as the Black Hills War, 1876-1877) was a military conflict between the allied forces of the Lakota Sioux/Northern Cheyenne and the US government over the territory of the Black Hills and, more widely, US policies of westward expansion and the appropriation of Native American </a:t>
            </a:r>
            <a:r>
              <a:rPr lang="en-US" dirty="0" smtClean="0"/>
              <a:t>lands.</a:t>
            </a:r>
            <a:endParaRPr lang="en-US" dirty="0"/>
          </a:p>
          <a:p>
            <a:r>
              <a:rPr lang="en-US" dirty="0"/>
              <a:t>1877 Nez </a:t>
            </a:r>
            <a:r>
              <a:rPr lang="en-US" dirty="0" smtClean="0"/>
              <a:t>Perce</a:t>
            </a:r>
          </a:p>
          <a:p>
            <a:r>
              <a:rPr lang="en-US" dirty="0"/>
              <a:t>the morning of August 9, 1877, U.S. troops surprised the Nez Perce killing 60 to 90 Nez Perce men, women, and </a:t>
            </a:r>
            <a:r>
              <a:rPr lang="en-US" dirty="0" smtClean="0"/>
              <a:t>children.</a:t>
            </a:r>
            <a:endParaRPr lang="en-US" dirty="0"/>
          </a:p>
          <a:p>
            <a:r>
              <a:rPr lang="en-US" dirty="0"/>
              <a:t>1878 Bannock (</a:t>
            </a:r>
            <a:r>
              <a:rPr lang="en-US" dirty="0" err="1"/>
              <a:t>Banna’kwut</a:t>
            </a:r>
            <a:r>
              <a:rPr lang="en-US" dirty="0"/>
              <a:t>)</a:t>
            </a:r>
          </a:p>
          <a:p>
            <a:r>
              <a:rPr lang="en-US" dirty="0"/>
              <a:t>1878-1879 Cheyenne</a:t>
            </a:r>
          </a:p>
          <a:p>
            <a:r>
              <a:rPr lang="en-US" dirty="0"/>
              <a:t>1879-1880 </a:t>
            </a:r>
            <a:r>
              <a:rPr lang="en-US" dirty="0" smtClean="0"/>
              <a:t>Utes</a:t>
            </a:r>
          </a:p>
          <a:p>
            <a:r>
              <a:rPr lang="en-US" dirty="0"/>
              <a:t>An act to accept and ratify the agreement submitted by the confederated bands of Ute Indians in Colorado, for the sale of their reservation in said State,</a:t>
            </a:r>
          </a:p>
          <a:p>
            <a:pPr marL="0" indent="0">
              <a:buNone/>
            </a:pPr>
            <a:endParaRPr lang="en-US" dirty="0"/>
          </a:p>
        </p:txBody>
      </p:sp>
    </p:spTree>
    <p:extLst>
      <p:ext uri="{BB962C8B-B14F-4D97-AF65-F5344CB8AC3E}">
        <p14:creationId xmlns:p14="http://schemas.microsoft.com/office/powerpoint/2010/main" val="1695428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United </a:t>
            </a:r>
            <a:r>
              <a:rPr lang="en-US" dirty="0"/>
              <a:t>States, by virtue of the civil war it instigated, is acquiring </a:t>
            </a:r>
            <a:r>
              <a:rPr lang="en-US" dirty="0" smtClean="0"/>
              <a:t>the Mole </a:t>
            </a:r>
            <a:r>
              <a:rPr lang="en-US" dirty="0"/>
              <a:t>St. Nicolas peninsula in Haiti</a:t>
            </a:r>
            <a:r>
              <a:rPr lang="en-US" dirty="0" smtClean="0"/>
              <a:t>.</a:t>
            </a:r>
            <a:endParaRPr lang="en-US" dirty="0"/>
          </a:p>
          <a:p>
            <a:r>
              <a:rPr lang="en-US" dirty="0"/>
              <a:t>In reality, Douglass never persuaded Haiti to give the U.S. a base, </a:t>
            </a:r>
            <a:r>
              <a:rPr lang="en-US" dirty="0" smtClean="0"/>
              <a:t>after the </a:t>
            </a:r>
            <a:r>
              <a:rPr lang="en-US" dirty="0"/>
              <a:t>U.S. Navy showed up in Haiti with war ships, angering the Haitians.</a:t>
            </a:r>
          </a:p>
          <a:p>
            <a:r>
              <a:rPr lang="en-US" dirty="0"/>
              <a:t>But that didn’t mean that the U.S. would ever leave Haiti in peace.</a:t>
            </a:r>
          </a:p>
          <a:p>
            <a:r>
              <a:rPr lang="en-US" dirty="0"/>
              <a:t>U.S. military actions in the Western Hemisphere in the 1880s included:</a:t>
            </a:r>
          </a:p>
          <a:p>
            <a:r>
              <a:rPr lang="en-US" dirty="0"/>
              <a:t>1885 Panama </a:t>
            </a:r>
            <a:endParaRPr lang="en-US" dirty="0" smtClean="0"/>
          </a:p>
          <a:p>
            <a:r>
              <a:rPr lang="en-US" dirty="0" smtClean="0"/>
              <a:t>1888 Haiti</a:t>
            </a:r>
            <a:endParaRPr lang="en-US" dirty="0"/>
          </a:p>
        </p:txBody>
      </p:sp>
    </p:spTree>
    <p:extLst>
      <p:ext uri="{BB962C8B-B14F-4D97-AF65-F5344CB8AC3E}">
        <p14:creationId xmlns:p14="http://schemas.microsoft.com/office/powerpoint/2010/main" val="72307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62500" lnSpcReduction="20000"/>
          </a:bodyPr>
          <a:lstStyle/>
          <a:p>
            <a:r>
              <a:rPr lang="en-US" dirty="0"/>
              <a:t>U.S. military actions in the Western Hemisphere in the 1890s included:</a:t>
            </a:r>
          </a:p>
          <a:p>
            <a:r>
              <a:rPr lang="en-US" dirty="0" smtClean="0"/>
              <a:t>1890 </a:t>
            </a:r>
            <a:r>
              <a:rPr lang="en-US" dirty="0"/>
              <a:t>Argentina</a:t>
            </a:r>
          </a:p>
          <a:p>
            <a:r>
              <a:rPr lang="en-US" dirty="0"/>
              <a:t>1890 Lakota Sioux</a:t>
            </a:r>
          </a:p>
          <a:p>
            <a:r>
              <a:rPr lang="en-US" dirty="0"/>
              <a:t>1891 Bering Strait</a:t>
            </a:r>
          </a:p>
          <a:p>
            <a:r>
              <a:rPr lang="en-US" dirty="0"/>
              <a:t>1891 Chile</a:t>
            </a:r>
          </a:p>
          <a:p>
            <a:r>
              <a:rPr lang="en-US" dirty="0"/>
              <a:t>1891 Haiti</a:t>
            </a:r>
          </a:p>
          <a:p>
            <a:r>
              <a:rPr lang="en-US" dirty="0"/>
              <a:t>1894 Brazil</a:t>
            </a:r>
          </a:p>
          <a:p>
            <a:r>
              <a:rPr lang="en-US" dirty="0"/>
              <a:t>1894 Nicaragua</a:t>
            </a:r>
          </a:p>
          <a:p>
            <a:r>
              <a:rPr lang="en-US" dirty="0"/>
              <a:t>1895 Panama (Colombia)</a:t>
            </a:r>
          </a:p>
          <a:p>
            <a:r>
              <a:rPr lang="en-US" dirty="0"/>
              <a:t>1896 Nicaragua</a:t>
            </a:r>
          </a:p>
          <a:p>
            <a:r>
              <a:rPr lang="en-US" dirty="0"/>
              <a:t>1898 Cuba (Spain)</a:t>
            </a:r>
          </a:p>
          <a:p>
            <a:r>
              <a:rPr lang="en-US" dirty="0"/>
              <a:t>1898 Nicaragua</a:t>
            </a:r>
          </a:p>
          <a:p>
            <a:r>
              <a:rPr lang="en-US" dirty="0"/>
              <a:t>1898 Puerto Rico (Spain)</a:t>
            </a:r>
          </a:p>
          <a:p>
            <a:r>
              <a:rPr lang="en-US" dirty="0"/>
              <a:t>1899 </a:t>
            </a:r>
            <a:r>
              <a:rPr lang="en-US" dirty="0" smtClean="0"/>
              <a:t>Nicaragua</a:t>
            </a:r>
            <a:endParaRPr lang="en-US" dirty="0"/>
          </a:p>
        </p:txBody>
      </p:sp>
    </p:spTree>
    <p:extLst>
      <p:ext uri="{BB962C8B-B14F-4D97-AF65-F5344CB8AC3E}">
        <p14:creationId xmlns:p14="http://schemas.microsoft.com/office/powerpoint/2010/main" val="3017658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 </a:t>
            </a:r>
            <a:r>
              <a:rPr lang="en-US" dirty="0"/>
              <a:t>1902, in the </a:t>
            </a:r>
            <a:r>
              <a:rPr lang="en-US" dirty="0" smtClean="0"/>
              <a:t>Prime </a:t>
            </a:r>
            <a:r>
              <a:rPr lang="en-US" dirty="0"/>
              <a:t>Minister </a:t>
            </a:r>
            <a:r>
              <a:rPr lang="en-US" dirty="0" err="1"/>
              <a:t>Wilfrid</a:t>
            </a:r>
            <a:r>
              <a:rPr lang="en-US" dirty="0"/>
              <a:t> Laurier</a:t>
            </a:r>
            <a:r>
              <a:rPr lang="en-US" dirty="0" smtClean="0"/>
              <a:t>, expressed </a:t>
            </a:r>
            <a:r>
              <a:rPr lang="en-US" dirty="0"/>
              <a:t>support for the Monroe Doctrine as protection of Canada. </a:t>
            </a:r>
            <a:endParaRPr lang="en-US" dirty="0" smtClean="0"/>
          </a:p>
          <a:p>
            <a:r>
              <a:rPr lang="en-US" dirty="0" smtClean="0"/>
              <a:t>This was </a:t>
            </a:r>
            <a:r>
              <a:rPr lang="en-US" dirty="0"/>
              <a:t>in line with Theodore Roosevelt’s expansion of the Monroe Doctrine</a:t>
            </a:r>
          </a:p>
          <a:p>
            <a:r>
              <a:rPr lang="en-US" dirty="0" smtClean="0"/>
              <a:t>To </a:t>
            </a:r>
            <a:r>
              <a:rPr lang="en-US" dirty="0"/>
              <a:t>use the title of a </a:t>
            </a:r>
            <a:r>
              <a:rPr lang="en-US" dirty="0" err="1"/>
              <a:t>Phill</a:t>
            </a:r>
            <a:r>
              <a:rPr lang="en-US" dirty="0"/>
              <a:t> Ochs song from some </a:t>
            </a:r>
            <a:r>
              <a:rPr lang="en-US" dirty="0" smtClean="0"/>
              <a:t>sixty years later</a:t>
            </a:r>
          </a:p>
          <a:p>
            <a:r>
              <a:rPr lang="en-US" dirty="0" smtClean="0"/>
              <a:t>the </a:t>
            </a:r>
            <a:r>
              <a:rPr lang="en-US" dirty="0"/>
              <a:t>Cops of the World:</a:t>
            </a:r>
          </a:p>
          <a:p>
            <a:r>
              <a:rPr lang="en-US" dirty="0"/>
              <a:t>We’ve rammed in your harbor and tied to your port</a:t>
            </a:r>
          </a:p>
          <a:p>
            <a:r>
              <a:rPr lang="en-US" dirty="0"/>
              <a:t>And our pistols are hungry and our tempers are short</a:t>
            </a:r>
          </a:p>
          <a:p>
            <a:r>
              <a:rPr lang="en-US" dirty="0"/>
              <a:t>So bring your daughters around to the fort</a:t>
            </a:r>
          </a:p>
          <a:p>
            <a:r>
              <a:rPr lang="en-US" dirty="0"/>
              <a:t>‘Cause we’re the cops of the world, boys</a:t>
            </a:r>
          </a:p>
          <a:p>
            <a:r>
              <a:rPr lang="en-US" dirty="0"/>
              <a:t>We’re the cops of the world . . .</a:t>
            </a:r>
          </a:p>
          <a:p>
            <a:r>
              <a:rPr lang="en-US" dirty="0"/>
              <a:t>We own half the world, oh say can you see?</a:t>
            </a:r>
          </a:p>
          <a:p>
            <a:r>
              <a:rPr lang="en-US" dirty="0"/>
              <a:t>And the name for our profits is democracy</a:t>
            </a:r>
          </a:p>
          <a:p>
            <a:r>
              <a:rPr lang="en-US" dirty="0"/>
              <a:t>So like it or not, you will have to be free</a:t>
            </a:r>
          </a:p>
          <a:p>
            <a:r>
              <a:rPr lang="en-US" dirty="0"/>
              <a:t>‘Cause we’re the cops of the world, boys</a:t>
            </a:r>
          </a:p>
          <a:p>
            <a:r>
              <a:rPr lang="en-US" dirty="0"/>
              <a:t>We’re the cops of the </a:t>
            </a:r>
            <a:r>
              <a:rPr lang="en-US" dirty="0" smtClean="0"/>
              <a:t>world</a:t>
            </a:r>
            <a:endParaRPr lang="en-US" dirty="0"/>
          </a:p>
        </p:txBody>
      </p:sp>
    </p:spTree>
    <p:extLst>
      <p:ext uri="{BB962C8B-B14F-4D97-AF65-F5344CB8AC3E}">
        <p14:creationId xmlns:p14="http://schemas.microsoft.com/office/powerpoint/2010/main" val="74920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a:t>
            </a:r>
            <a:r>
              <a:rPr lang="en-US" dirty="0"/>
              <a:t>. military actions in the Western Hemisphere in the</a:t>
            </a:r>
          </a:p>
          <a:p>
            <a:r>
              <a:rPr lang="en-US" dirty="0"/>
              <a:t>1900s included:</a:t>
            </a:r>
          </a:p>
          <a:p>
            <a:r>
              <a:rPr lang="en-US" dirty="0"/>
              <a:t>1901 Panama</a:t>
            </a:r>
          </a:p>
          <a:p>
            <a:r>
              <a:rPr lang="en-US" dirty="0"/>
              <a:t>1901-1902 Colombia</a:t>
            </a:r>
          </a:p>
          <a:p>
            <a:r>
              <a:rPr lang="en-US" dirty="0"/>
              <a:t>1903 Dominican Republic</a:t>
            </a:r>
          </a:p>
          <a:p>
            <a:r>
              <a:rPr lang="en-US" dirty="0"/>
              <a:t>1903 Honduras</a:t>
            </a:r>
          </a:p>
          <a:p>
            <a:r>
              <a:rPr lang="en-US" dirty="0"/>
              <a:t>1903-1914 Panama</a:t>
            </a:r>
          </a:p>
          <a:p>
            <a:r>
              <a:rPr lang="en-US" dirty="0"/>
              <a:t>1904 Dominican Republic</a:t>
            </a:r>
          </a:p>
          <a:p>
            <a:r>
              <a:rPr lang="en-US" dirty="0"/>
              <a:t>1906-1909 Cuba</a:t>
            </a:r>
          </a:p>
          <a:p>
            <a:r>
              <a:rPr lang="en-US" dirty="0"/>
              <a:t>1907 Honduras</a:t>
            </a:r>
          </a:p>
          <a:p>
            <a:r>
              <a:rPr lang="en-US" dirty="0"/>
              <a:t>1909-1910 Nicaragua</a:t>
            </a:r>
          </a:p>
        </p:txBody>
      </p:sp>
    </p:spTree>
    <p:extLst>
      <p:ext uri="{BB962C8B-B14F-4D97-AF65-F5344CB8AC3E}">
        <p14:creationId xmlns:p14="http://schemas.microsoft.com/office/powerpoint/2010/main" val="389331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000" dirty="0" smtClean="0">
                <a:cs typeface="+mj-cs"/>
              </a:rPr>
              <a:t>مونرو در دهه های اولیه تاریخ امریکا از طرفداران جنگ ها و مدافع داشتن ارتش دائمی بود</a:t>
            </a:r>
            <a:endParaRPr lang="fa-IR" sz="2000" dirty="0">
              <a:cs typeface="+mj-cs"/>
            </a:endParaRPr>
          </a:p>
          <a:p>
            <a:pPr algn="r" rtl="1"/>
            <a:r>
              <a:rPr lang="fa-IR" sz="2000" dirty="0" smtClean="0">
                <a:cs typeface="+mj-cs"/>
              </a:rPr>
              <a:t>در حالیکه جفرسون و مدیسون که از پیشگامان مونرو بودند زیاد با ان توافق نداشتند</a:t>
            </a:r>
            <a:endParaRPr lang="fa-IR" sz="2000" dirty="0">
              <a:cs typeface="+mj-cs"/>
            </a:endParaRPr>
          </a:p>
          <a:p>
            <a:pPr algn="r" rtl="1"/>
            <a:r>
              <a:rPr lang="fa-IR" sz="2000" dirty="0" smtClean="0">
                <a:cs typeface="+mj-cs"/>
              </a:rPr>
              <a:t>میتوان از مونرو به عنوان پدر </a:t>
            </a:r>
            <a:r>
              <a:rPr lang="fa-IR" sz="2000" dirty="0">
                <a:cs typeface="+mj-cs"/>
              </a:rPr>
              <a:t>مجتمع صنعتی نظامی </a:t>
            </a:r>
            <a:r>
              <a:rPr lang="fa-IR" sz="2000" dirty="0" smtClean="0">
                <a:cs typeface="+mj-cs"/>
              </a:rPr>
              <a:t>به قول پرزیدنت  آیزنهاور نام برد</a:t>
            </a:r>
          </a:p>
          <a:p>
            <a:pPr algn="r" rtl="1"/>
            <a:r>
              <a:rPr lang="en-US" sz="2000" dirty="0" smtClean="0">
                <a:cs typeface="+mj-cs"/>
              </a:rPr>
              <a:t>Military Industry Complex</a:t>
            </a:r>
          </a:p>
          <a:p>
            <a:pPr algn="r" rtl="1"/>
            <a:r>
              <a:rPr lang="fa-IR" sz="2000" dirty="0" smtClean="0">
                <a:cs typeface="+mj-cs"/>
              </a:rPr>
              <a:t>و یا به قول ری مک گاورن یک فعال سیاسی</a:t>
            </a:r>
          </a:p>
          <a:p>
            <a:pPr marL="0" indent="0" algn="r" rtl="1">
              <a:buNone/>
            </a:pPr>
            <a:r>
              <a:rPr lang="en-US" sz="2000" dirty="0" smtClean="0">
                <a:cs typeface="+mj-cs"/>
              </a:rPr>
              <a:t>A </a:t>
            </a:r>
            <a:r>
              <a:rPr lang="en-US" sz="2000" dirty="0">
                <a:cs typeface="+mj-cs"/>
              </a:rPr>
              <a:t>new acronym for our times (credit to Ray McGovern) : MICIMATT:. </a:t>
            </a:r>
            <a:r>
              <a:rPr lang="en-US" sz="2000" dirty="0" smtClean="0">
                <a:cs typeface="+mj-cs"/>
              </a:rPr>
              <a:t> </a:t>
            </a:r>
            <a:r>
              <a:rPr lang="en-US" sz="2000" dirty="0">
                <a:cs typeface="+mj-cs"/>
              </a:rPr>
              <a:t>Military-Industrial-Congressional-Intelligence-Media-Academia-Think-Tank </a:t>
            </a:r>
            <a:r>
              <a:rPr lang="en-US" sz="2000" dirty="0" smtClean="0">
                <a:cs typeface="+mj-cs"/>
              </a:rPr>
              <a:t>complex</a:t>
            </a:r>
            <a:endParaRPr lang="fa-IR" sz="2000" dirty="0">
              <a:cs typeface="+mj-cs"/>
            </a:endParaRPr>
          </a:p>
          <a:p>
            <a:pPr algn="r" rtl="1"/>
            <a:r>
              <a:rPr lang="fa-IR" sz="2000" dirty="0" smtClean="0">
                <a:cs typeface="+mj-cs"/>
              </a:rPr>
              <a:t>مونرو از 17 سالگی تا 23 سالگی یک سرباز بود و مانند یک سرباز فکر می کرد</a:t>
            </a:r>
          </a:p>
          <a:p>
            <a:pPr algn="r" rtl="1"/>
            <a:r>
              <a:rPr lang="fa-IR" sz="2000" dirty="0" smtClean="0">
                <a:cs typeface="+mj-cs"/>
              </a:rPr>
              <a:t>در سالهای </a:t>
            </a:r>
            <a:r>
              <a:rPr lang="fa-IR" sz="2000" dirty="0">
                <a:cs typeface="+mj-cs"/>
              </a:rPr>
              <a:t>انقلاب، از 1776 تا 1781 </a:t>
            </a:r>
            <a:r>
              <a:rPr lang="fa-IR" sz="2000" dirty="0" smtClean="0">
                <a:cs typeface="+mj-cs"/>
              </a:rPr>
              <a:t>در </a:t>
            </a:r>
            <a:r>
              <a:rPr lang="fa-IR" sz="2000" dirty="0">
                <a:cs typeface="+mj-cs"/>
              </a:rPr>
              <a:t>نبرد شجاعت نشان داد و به قهرمان جنگی تبدیل شد </a:t>
            </a:r>
            <a:endParaRPr lang="fa-IR" sz="2000" dirty="0" smtClean="0">
              <a:cs typeface="+mj-cs"/>
            </a:endParaRPr>
          </a:p>
          <a:p>
            <a:pPr algn="r" rtl="1"/>
            <a:r>
              <a:rPr lang="fa-IR" sz="2000" dirty="0" smtClean="0">
                <a:cs typeface="+mj-cs"/>
              </a:rPr>
              <a:t>او شاهد بود که انگلیسی </a:t>
            </a:r>
            <a:r>
              <a:rPr lang="fa-IR" sz="2000" dirty="0">
                <a:cs typeface="+mj-cs"/>
              </a:rPr>
              <a:t>ها شهر نیویورک را در </a:t>
            </a:r>
            <a:r>
              <a:rPr lang="fa-IR" sz="2000" dirty="0" smtClean="0">
                <a:cs typeface="+mj-cs"/>
              </a:rPr>
              <a:t>سال 1776 و شهر واشنگتن را در سال 1814 در آتش سوزاندند</a:t>
            </a:r>
            <a:endParaRPr lang="fa-IR" sz="2000" dirty="0">
              <a:cs typeface="+mj-cs"/>
            </a:endParaRPr>
          </a:p>
        </p:txBody>
      </p:sp>
    </p:spTree>
    <p:extLst>
      <p:ext uri="{BB962C8B-B14F-4D97-AF65-F5344CB8AC3E}">
        <p14:creationId xmlns:p14="http://schemas.microsoft.com/office/powerpoint/2010/main" val="5755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70000" lnSpcReduction="20000"/>
          </a:bodyPr>
          <a:lstStyle/>
          <a:p>
            <a:r>
              <a:rPr lang="en-US" dirty="0"/>
              <a:t>U.S. military actions in the Western Hemisphere in the 1910s included:</a:t>
            </a:r>
          </a:p>
          <a:p>
            <a:r>
              <a:rPr lang="en-US" dirty="0"/>
              <a:t>1911-1912 Honduras</a:t>
            </a:r>
          </a:p>
          <a:p>
            <a:r>
              <a:rPr lang="en-US" dirty="0"/>
              <a:t>1912 Cuba</a:t>
            </a:r>
          </a:p>
          <a:p>
            <a:r>
              <a:rPr lang="en-US" dirty="0"/>
              <a:t>1912-1933 Nicaragua</a:t>
            </a:r>
          </a:p>
          <a:p>
            <a:r>
              <a:rPr lang="en-US" dirty="0"/>
              <a:t>1914 Dominican Republic</a:t>
            </a:r>
          </a:p>
          <a:p>
            <a:r>
              <a:rPr lang="en-US" dirty="0"/>
              <a:t>1914 Haiti</a:t>
            </a:r>
          </a:p>
          <a:p>
            <a:r>
              <a:rPr lang="en-US" dirty="0"/>
              <a:t>1914-1919 Mexico</a:t>
            </a:r>
          </a:p>
          <a:p>
            <a:r>
              <a:rPr lang="en-US" dirty="0"/>
              <a:t>1915-1934 Haiti</a:t>
            </a:r>
          </a:p>
          <a:p>
            <a:r>
              <a:rPr lang="en-US" dirty="0"/>
              <a:t>1916-1924 Dominican Republic</a:t>
            </a:r>
          </a:p>
          <a:p>
            <a:r>
              <a:rPr lang="en-US" dirty="0"/>
              <a:t>1917-1922 Cuba</a:t>
            </a:r>
          </a:p>
          <a:p>
            <a:r>
              <a:rPr lang="en-US" dirty="0"/>
              <a:t>1918-1921 Panama</a:t>
            </a:r>
          </a:p>
          <a:p>
            <a:r>
              <a:rPr lang="en-US" dirty="0"/>
              <a:t>1919-1920 </a:t>
            </a:r>
            <a:r>
              <a:rPr lang="en-US" dirty="0" smtClean="0"/>
              <a:t>Honduras</a:t>
            </a:r>
            <a:endParaRPr lang="en-US" dirty="0"/>
          </a:p>
        </p:txBody>
      </p:sp>
    </p:spTree>
    <p:extLst>
      <p:ext uri="{BB962C8B-B14F-4D97-AF65-F5344CB8AC3E}">
        <p14:creationId xmlns:p14="http://schemas.microsoft.com/office/powerpoint/2010/main" val="1093614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a:bodyPr>
          <a:lstStyle/>
          <a:p>
            <a:r>
              <a:rPr lang="en-US" dirty="0"/>
              <a:t>U.S. military actions in the Western Hemisphere in the 1920s, 1930s, and</a:t>
            </a:r>
          </a:p>
          <a:p>
            <a:r>
              <a:rPr lang="en-US" dirty="0"/>
              <a:t>1940s included:</a:t>
            </a:r>
          </a:p>
          <a:p>
            <a:r>
              <a:rPr lang="en-US" dirty="0"/>
              <a:t>1925 Panama</a:t>
            </a:r>
          </a:p>
          <a:p>
            <a:r>
              <a:rPr lang="en-US" dirty="0"/>
              <a:t>1932 El </a:t>
            </a:r>
            <a:r>
              <a:rPr lang="en-US" dirty="0" smtClean="0"/>
              <a:t>Salvador</a:t>
            </a:r>
            <a:endParaRPr lang="en-US" dirty="0"/>
          </a:p>
        </p:txBody>
      </p:sp>
    </p:spTree>
    <p:extLst>
      <p:ext uri="{BB962C8B-B14F-4D97-AF65-F5344CB8AC3E}">
        <p14:creationId xmlns:p14="http://schemas.microsoft.com/office/powerpoint/2010/main" val="31726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lstStyle/>
          <a:p>
            <a:r>
              <a:rPr lang="en-US" dirty="0"/>
              <a:t>U.S.-backed coup attempts in the 1950s included</a:t>
            </a:r>
            <a:r>
              <a:rPr lang="en-US" dirty="0" smtClean="0"/>
              <a:t>:</a:t>
            </a:r>
          </a:p>
          <a:p>
            <a:r>
              <a:rPr lang="en-US" dirty="0" smtClean="0"/>
              <a:t>Success in Iran 1953 (outside Latin America)</a:t>
            </a:r>
            <a:endParaRPr lang="en-US" dirty="0"/>
          </a:p>
          <a:p>
            <a:r>
              <a:rPr lang="en-US" dirty="0"/>
              <a:t>Success in Guatemala 1954</a:t>
            </a:r>
          </a:p>
          <a:p>
            <a:r>
              <a:rPr lang="en-US" dirty="0"/>
              <a:t>Failure in Costa Rica mid-1950s</a:t>
            </a:r>
          </a:p>
          <a:p>
            <a:r>
              <a:rPr lang="en-US" dirty="0"/>
              <a:t>By the 1960s the Monroe Doctrine was </a:t>
            </a:r>
            <a:r>
              <a:rPr lang="en-US" dirty="0" smtClean="0"/>
              <a:t>firmly in place.</a:t>
            </a:r>
            <a:endParaRPr lang="en-US" dirty="0"/>
          </a:p>
        </p:txBody>
      </p:sp>
    </p:spTree>
    <p:extLst>
      <p:ext uri="{BB962C8B-B14F-4D97-AF65-F5344CB8AC3E}">
        <p14:creationId xmlns:p14="http://schemas.microsoft.com/office/powerpoint/2010/main" val="3898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77500" lnSpcReduction="20000"/>
          </a:bodyPr>
          <a:lstStyle/>
          <a:p>
            <a:r>
              <a:rPr lang="en-US" dirty="0"/>
              <a:t>U.S. military actions in the Western Hemisphere in the 1960s included:</a:t>
            </a:r>
          </a:p>
          <a:p>
            <a:r>
              <a:rPr lang="en-US" dirty="0"/>
              <a:t>1962 Cuba</a:t>
            </a:r>
          </a:p>
          <a:p>
            <a:r>
              <a:rPr lang="en-US" dirty="0"/>
              <a:t>1965 Dominican Republic</a:t>
            </a:r>
          </a:p>
          <a:p>
            <a:r>
              <a:rPr lang="en-US" dirty="0"/>
              <a:t>U.S.-backed coup attempts in the 1960s included:</a:t>
            </a:r>
          </a:p>
          <a:p>
            <a:r>
              <a:rPr lang="en-US" dirty="0"/>
              <a:t>Success in British Guiana 1953-64</a:t>
            </a:r>
          </a:p>
          <a:p>
            <a:r>
              <a:rPr lang="en-US" dirty="0"/>
              <a:t>Failure in Cuba 1959 to present</a:t>
            </a:r>
          </a:p>
          <a:p>
            <a:r>
              <a:rPr lang="en-US" dirty="0"/>
              <a:t>Success in Ecuador 1960-63</a:t>
            </a:r>
          </a:p>
          <a:p>
            <a:r>
              <a:rPr lang="en-US" dirty="0"/>
              <a:t>Success in Brazil 1962-64</a:t>
            </a:r>
          </a:p>
          <a:p>
            <a:r>
              <a:rPr lang="en-US" dirty="0"/>
              <a:t>Success in Dominican Republic 1963</a:t>
            </a:r>
          </a:p>
          <a:p>
            <a:r>
              <a:rPr lang="en-US" dirty="0"/>
              <a:t>Success in Bolivia 1964</a:t>
            </a:r>
          </a:p>
          <a:p>
            <a:r>
              <a:rPr lang="en-US" dirty="0"/>
              <a:t>Success in Chile </a:t>
            </a:r>
            <a:r>
              <a:rPr lang="en-US" dirty="0" smtClean="0"/>
              <a:t>1964-73</a:t>
            </a:r>
            <a:endParaRPr lang="en-US" dirty="0"/>
          </a:p>
        </p:txBody>
      </p:sp>
    </p:spTree>
    <p:extLst>
      <p:ext uri="{BB962C8B-B14F-4D97-AF65-F5344CB8AC3E}">
        <p14:creationId xmlns:p14="http://schemas.microsoft.com/office/powerpoint/2010/main" val="189870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phase of U.S.-facilitated abuse in Latin America that began </a:t>
            </a:r>
            <a:r>
              <a:rPr lang="en-US" dirty="0" smtClean="0"/>
              <a:t>in 1975 </a:t>
            </a:r>
            <a:r>
              <a:rPr lang="en-US" dirty="0"/>
              <a:t>-- or much of it -- was given the name Operation Condor, </a:t>
            </a:r>
            <a:r>
              <a:rPr lang="en-US" dirty="0" smtClean="0"/>
              <a:t>after Chile’s </a:t>
            </a:r>
            <a:r>
              <a:rPr lang="en-US" dirty="0"/>
              <a:t>national bird. </a:t>
            </a:r>
            <a:endParaRPr lang="en-US" dirty="0" smtClean="0"/>
          </a:p>
          <a:p>
            <a:r>
              <a:rPr lang="en-US" dirty="0" smtClean="0"/>
              <a:t>This </a:t>
            </a:r>
            <a:r>
              <a:rPr lang="en-US" dirty="0"/>
              <a:t>was the name of an international death </a:t>
            </a:r>
            <a:r>
              <a:rPr lang="en-US" dirty="0" smtClean="0"/>
              <a:t>squad formed </a:t>
            </a:r>
            <a:r>
              <a:rPr lang="en-US" dirty="0"/>
              <a:t>by the United States, Chile, and Brazil, as well as Argentina</a:t>
            </a:r>
            <a:r>
              <a:rPr lang="en-US" dirty="0" smtClean="0"/>
              <a:t>, Bolivia</a:t>
            </a:r>
            <a:r>
              <a:rPr lang="en-US" dirty="0"/>
              <a:t>, Paraguay, and Uruguay, modeled in part on the </a:t>
            </a:r>
            <a:r>
              <a:rPr lang="en-US" dirty="0" smtClean="0"/>
              <a:t>1965-begun efforts </a:t>
            </a:r>
            <a:r>
              <a:rPr lang="en-US" dirty="0"/>
              <a:t>in Indonesia, where the CIA helped the Indonesian military </a:t>
            </a:r>
            <a:r>
              <a:rPr lang="en-US" dirty="0" smtClean="0"/>
              <a:t>kill approximately </a:t>
            </a:r>
            <a:r>
              <a:rPr lang="en-US" dirty="0"/>
              <a:t>1 million civilians and successfully move the country </a:t>
            </a:r>
            <a:r>
              <a:rPr lang="en-US" dirty="0" smtClean="0"/>
              <a:t>to the </a:t>
            </a:r>
            <a:r>
              <a:rPr lang="en-US" dirty="0"/>
              <a:t>right and to U.S.-allegiance, without the attention, or the loss of </a:t>
            </a:r>
            <a:r>
              <a:rPr lang="en-US" dirty="0" smtClean="0"/>
              <a:t>U.S. military lives. </a:t>
            </a:r>
          </a:p>
          <a:p>
            <a:r>
              <a:rPr lang="en-US" dirty="0" smtClean="0"/>
              <a:t>USA efforts failed in Vietnam.</a:t>
            </a:r>
            <a:endParaRPr lang="en-US" dirty="0"/>
          </a:p>
        </p:txBody>
      </p:sp>
    </p:spTree>
    <p:extLst>
      <p:ext uri="{BB962C8B-B14F-4D97-AF65-F5344CB8AC3E}">
        <p14:creationId xmlns:p14="http://schemas.microsoft.com/office/powerpoint/2010/main" val="264915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Operation Condor </a:t>
            </a:r>
            <a:r>
              <a:rPr lang="en-US" dirty="0"/>
              <a:t>used U.S. computers to create an international list of </a:t>
            </a:r>
            <a:r>
              <a:rPr lang="en-US" dirty="0" smtClean="0"/>
              <a:t>communists and </a:t>
            </a:r>
            <a:r>
              <a:rPr lang="en-US" dirty="0"/>
              <a:t>leftists to be murdered, and murdered some 60,000 to 80,000 of </a:t>
            </a:r>
            <a:r>
              <a:rPr lang="en-US" dirty="0" smtClean="0"/>
              <a:t>them during </a:t>
            </a:r>
            <a:r>
              <a:rPr lang="en-US" dirty="0"/>
              <a:t>the 1970s and 1980s, while similar efforts were used around </a:t>
            </a:r>
            <a:r>
              <a:rPr lang="en-US" dirty="0" smtClean="0"/>
              <a:t>the globe</a:t>
            </a:r>
            <a:r>
              <a:rPr lang="en-US" dirty="0"/>
              <a:t>, including in</a:t>
            </a:r>
          </a:p>
          <a:p>
            <a:r>
              <a:rPr lang="en-US" dirty="0"/>
              <a:t>Guatemala (200,000 killed from 1954 to 1996)</a:t>
            </a:r>
          </a:p>
          <a:p>
            <a:r>
              <a:rPr lang="en-US" dirty="0"/>
              <a:t>El Salvador (75,000 killed from 1979 to 1992)</a:t>
            </a:r>
          </a:p>
          <a:p>
            <a:r>
              <a:rPr lang="en-US" dirty="0" smtClean="0"/>
              <a:t>Nicaragua </a:t>
            </a:r>
            <a:r>
              <a:rPr lang="en-US" dirty="0"/>
              <a:t>(50,000 killed from 1979 to 1989)</a:t>
            </a:r>
          </a:p>
          <a:p>
            <a:r>
              <a:rPr lang="en-US" dirty="0"/>
              <a:t>Colombia (3,000 to 5,000 killed from 1985 to 1995)</a:t>
            </a:r>
          </a:p>
          <a:p>
            <a:r>
              <a:rPr lang="en-US" dirty="0"/>
              <a:t>Mexico (1300 killed from 1965 to 1982)</a:t>
            </a:r>
          </a:p>
          <a:p>
            <a:r>
              <a:rPr lang="en-US" dirty="0"/>
              <a:t>Venezuela (500 to 1,500 killed from 1959 to 1970)</a:t>
            </a:r>
          </a:p>
          <a:p>
            <a:r>
              <a:rPr lang="en-US" dirty="0"/>
              <a:t>Honduras (200 killed from 1980 to </a:t>
            </a:r>
            <a:r>
              <a:rPr lang="en-US" dirty="0" smtClean="0"/>
              <a:t>1993)</a:t>
            </a:r>
            <a:endParaRPr lang="en-US" dirty="0"/>
          </a:p>
        </p:txBody>
      </p:sp>
    </p:spTree>
    <p:extLst>
      <p:ext uri="{BB962C8B-B14F-4D97-AF65-F5344CB8AC3E}">
        <p14:creationId xmlns:p14="http://schemas.microsoft.com/office/powerpoint/2010/main" val="1949302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a:bodyPr>
          <a:lstStyle/>
          <a:p>
            <a:r>
              <a:rPr lang="en-US" dirty="0" smtClean="0"/>
              <a:t>U.S.- backed </a:t>
            </a:r>
            <a:r>
              <a:rPr lang="en-US" dirty="0"/>
              <a:t>coup attempts in Latin America and the Caribbean in the </a:t>
            </a:r>
            <a:r>
              <a:rPr lang="en-US" dirty="0" smtClean="0"/>
              <a:t>1970s included</a:t>
            </a:r>
            <a:r>
              <a:rPr lang="en-US" dirty="0"/>
              <a:t>:</a:t>
            </a:r>
          </a:p>
          <a:p>
            <a:r>
              <a:rPr lang="en-US" dirty="0"/>
              <a:t>Failure in Costa Rica 1970-71</a:t>
            </a:r>
          </a:p>
          <a:p>
            <a:r>
              <a:rPr lang="en-US" dirty="0"/>
              <a:t>Success in Bolivia 1971</a:t>
            </a:r>
          </a:p>
          <a:p>
            <a:r>
              <a:rPr lang="en-US" dirty="0"/>
              <a:t>Success in Jamaica </a:t>
            </a:r>
            <a:r>
              <a:rPr lang="en-US" dirty="0" smtClean="0"/>
              <a:t>1976-80</a:t>
            </a:r>
            <a:endParaRPr lang="en-US" dirty="0"/>
          </a:p>
        </p:txBody>
      </p:sp>
    </p:spTree>
    <p:extLst>
      <p:ext uri="{BB962C8B-B14F-4D97-AF65-F5344CB8AC3E}">
        <p14:creationId xmlns:p14="http://schemas.microsoft.com/office/powerpoint/2010/main" val="3014135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a:bodyPr>
          <a:lstStyle/>
          <a:p>
            <a:r>
              <a:rPr lang="en-US" dirty="0"/>
              <a:t>U.S. opposition to the Sandinistas never ended, and when a </a:t>
            </a:r>
            <a:r>
              <a:rPr lang="en-US" dirty="0" smtClean="0"/>
              <a:t>new government </a:t>
            </a:r>
            <a:r>
              <a:rPr lang="en-US" dirty="0"/>
              <a:t>was elected in 1990 it was with intimidation and </a:t>
            </a:r>
            <a:r>
              <a:rPr lang="en-US" dirty="0" smtClean="0"/>
              <a:t>violence by </a:t>
            </a:r>
            <a:r>
              <a:rPr lang="en-US" dirty="0"/>
              <a:t>the Contras as well as a U.S. promise to end an embargo if its </a:t>
            </a:r>
            <a:r>
              <a:rPr lang="en-US" dirty="0" smtClean="0"/>
              <a:t>chosen.</a:t>
            </a:r>
            <a:endParaRPr lang="en-US" dirty="0"/>
          </a:p>
        </p:txBody>
      </p:sp>
    </p:spTree>
    <p:extLst>
      <p:ext uri="{BB962C8B-B14F-4D97-AF65-F5344CB8AC3E}">
        <p14:creationId xmlns:p14="http://schemas.microsoft.com/office/powerpoint/2010/main" val="406586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U.S</a:t>
            </a:r>
            <a:r>
              <a:rPr lang="en-US" dirty="0"/>
              <a:t>. military actions in the Western </a:t>
            </a:r>
            <a:r>
              <a:rPr lang="en-US" dirty="0" smtClean="0"/>
              <a:t>Hemisphere in </a:t>
            </a:r>
            <a:r>
              <a:rPr lang="en-US" dirty="0"/>
              <a:t>the 1980s included:</a:t>
            </a:r>
          </a:p>
          <a:p>
            <a:r>
              <a:rPr lang="en-US" dirty="0" smtClean="0"/>
              <a:t>1981 </a:t>
            </a:r>
            <a:r>
              <a:rPr lang="en-US" dirty="0"/>
              <a:t>El Salvador</a:t>
            </a:r>
          </a:p>
          <a:p>
            <a:r>
              <a:rPr lang="en-US" dirty="0"/>
              <a:t>1981-1989 Nicaragua</a:t>
            </a:r>
          </a:p>
          <a:p>
            <a:r>
              <a:rPr lang="en-US" dirty="0"/>
              <a:t>1983 Grenada</a:t>
            </a:r>
          </a:p>
          <a:p>
            <a:r>
              <a:rPr lang="en-US" dirty="0"/>
              <a:t>1986 Bolivia</a:t>
            </a:r>
          </a:p>
          <a:p>
            <a:r>
              <a:rPr lang="en-US" dirty="0"/>
              <a:t>1988 Panama</a:t>
            </a:r>
          </a:p>
          <a:p>
            <a:r>
              <a:rPr lang="en-US" dirty="0"/>
              <a:t>1989 Bolivia</a:t>
            </a:r>
          </a:p>
          <a:p>
            <a:r>
              <a:rPr lang="en-US" dirty="0"/>
              <a:t>1989 Colombia</a:t>
            </a:r>
          </a:p>
          <a:p>
            <a:r>
              <a:rPr lang="en-US" dirty="0"/>
              <a:t>1989 Peru</a:t>
            </a:r>
          </a:p>
          <a:p>
            <a:r>
              <a:rPr lang="en-US" dirty="0"/>
              <a:t>1989-1990 Panama</a:t>
            </a:r>
          </a:p>
          <a:p>
            <a:r>
              <a:rPr lang="en-US" dirty="0"/>
              <a:t>U.S.-backed coup attempts in the 1980s included:</a:t>
            </a:r>
          </a:p>
          <a:p>
            <a:r>
              <a:rPr lang="en-US" dirty="0"/>
              <a:t>Success in Grenada 1983</a:t>
            </a:r>
          </a:p>
          <a:p>
            <a:r>
              <a:rPr lang="en-US" dirty="0"/>
              <a:t>Success in Nicaragua 1981-90</a:t>
            </a:r>
          </a:p>
          <a:p>
            <a:r>
              <a:rPr lang="en-US" dirty="0"/>
              <a:t>Success in Panama </a:t>
            </a:r>
            <a:r>
              <a:rPr lang="en-US" dirty="0" smtClean="0"/>
              <a:t>1989</a:t>
            </a:r>
            <a:endParaRPr lang="en-US" dirty="0"/>
          </a:p>
        </p:txBody>
      </p:sp>
    </p:spTree>
    <p:extLst>
      <p:ext uri="{BB962C8B-B14F-4D97-AF65-F5344CB8AC3E}">
        <p14:creationId xmlns:p14="http://schemas.microsoft.com/office/powerpoint/2010/main" val="360639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dirty="0"/>
              <a:t>lot </a:t>
            </a:r>
            <a:r>
              <a:rPr lang="en-US" dirty="0" smtClean="0"/>
              <a:t>of what </a:t>
            </a:r>
            <a:r>
              <a:rPr lang="en-US" dirty="0"/>
              <a:t>we know about U.S. training of Latin Americans in war, torture, </a:t>
            </a:r>
            <a:r>
              <a:rPr lang="en-US" dirty="0" smtClean="0"/>
              <a:t>and assassination </a:t>
            </a:r>
            <a:r>
              <a:rPr lang="en-US" dirty="0"/>
              <a:t>is thanks to an activist organization called the School of </a:t>
            </a:r>
            <a:r>
              <a:rPr lang="en-US" dirty="0" smtClean="0"/>
              <a:t>the Americas </a:t>
            </a:r>
            <a:r>
              <a:rPr lang="en-US" dirty="0"/>
              <a:t>Watch, named in 1990 for the (later renamed) School of </a:t>
            </a:r>
            <a:r>
              <a:rPr lang="en-US" dirty="0" smtClean="0"/>
              <a:t>the Americas </a:t>
            </a:r>
            <a:r>
              <a:rPr lang="en-US" dirty="0"/>
              <a:t>training academy at the U.S. military’s Fort </a:t>
            </a:r>
            <a:r>
              <a:rPr lang="en-US" dirty="0" err="1"/>
              <a:t>Benning</a:t>
            </a:r>
            <a:r>
              <a:rPr lang="en-US" dirty="0"/>
              <a:t> in </a:t>
            </a:r>
            <a:r>
              <a:rPr lang="en-US" dirty="0" smtClean="0"/>
              <a:t>Georgia.</a:t>
            </a:r>
            <a:endParaRPr lang="en-US" dirty="0"/>
          </a:p>
          <a:p>
            <a:r>
              <a:rPr lang="en-US" dirty="0" smtClean="0"/>
              <a:t>The school begun </a:t>
            </a:r>
            <a:r>
              <a:rPr lang="en-US" dirty="0"/>
              <a:t>as the Latin American Training Center-Ground Division in </a:t>
            </a:r>
            <a:r>
              <a:rPr lang="en-US" dirty="0" smtClean="0"/>
              <a:t>1946 in </a:t>
            </a:r>
            <a:r>
              <a:rPr lang="en-US" dirty="0"/>
              <a:t>the Panama Canal Zone, and moved to Fort </a:t>
            </a:r>
            <a:r>
              <a:rPr lang="en-US" dirty="0" err="1"/>
              <a:t>Benning</a:t>
            </a:r>
            <a:r>
              <a:rPr lang="en-US" dirty="0"/>
              <a:t> in </a:t>
            </a:r>
            <a:r>
              <a:rPr lang="en-US" dirty="0" smtClean="0"/>
              <a:t>1984.</a:t>
            </a:r>
          </a:p>
          <a:p>
            <a:r>
              <a:rPr lang="en-US" dirty="0" smtClean="0"/>
              <a:t>Renamed in </a:t>
            </a:r>
            <a:r>
              <a:rPr lang="en-US" dirty="0"/>
              <a:t>2001 the Western Hemisphere Institute for Security Cooperation. </a:t>
            </a:r>
            <a:endParaRPr lang="en-US" dirty="0" smtClean="0"/>
          </a:p>
          <a:p>
            <a:endParaRPr lang="en-US" dirty="0"/>
          </a:p>
        </p:txBody>
      </p:sp>
    </p:spTree>
    <p:extLst>
      <p:ext uri="{BB962C8B-B14F-4D97-AF65-F5344CB8AC3E}">
        <p14:creationId xmlns:p14="http://schemas.microsoft.com/office/powerpoint/2010/main" val="17926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000" dirty="0">
                <a:cs typeface="+mj-cs"/>
              </a:rPr>
              <a:t>مونرو در جریان شورش </a:t>
            </a:r>
            <a:r>
              <a:rPr lang="fa-IR" sz="2000" dirty="0" smtClean="0">
                <a:cs typeface="+mj-cs"/>
              </a:rPr>
              <a:t>گابریل ( بردگان )</a:t>
            </a:r>
            <a:r>
              <a:rPr lang="en-US" sz="2000" dirty="0" smtClean="0">
                <a:cs typeface="+mj-cs"/>
              </a:rPr>
              <a:t> </a:t>
            </a:r>
            <a:r>
              <a:rPr lang="fa-IR" sz="2000" dirty="0" smtClean="0">
                <a:cs typeface="+mj-cs"/>
              </a:rPr>
              <a:t> </a:t>
            </a:r>
            <a:r>
              <a:rPr lang="fa-IR" sz="2000" dirty="0">
                <a:cs typeface="+mj-cs"/>
              </a:rPr>
              <a:t>در سال 1800 فرماندار ویرجینیا بود.</a:t>
            </a:r>
          </a:p>
          <a:p>
            <a:pPr algn="r" rtl="1"/>
            <a:r>
              <a:rPr lang="fa-IR" sz="2000" dirty="0">
                <a:cs typeface="+mj-cs"/>
              </a:rPr>
              <a:t>زمانی که بردگان سعی کردند به </a:t>
            </a:r>
            <a:r>
              <a:rPr lang="fa-IR" sz="2000" dirty="0" smtClean="0">
                <a:cs typeface="+mj-cs"/>
              </a:rPr>
              <a:t>سخنان توماس </a:t>
            </a:r>
            <a:r>
              <a:rPr lang="fa-IR" sz="2000" dirty="0">
                <a:cs typeface="+mj-cs"/>
              </a:rPr>
              <a:t>جفرسون عمل </a:t>
            </a:r>
            <a:r>
              <a:rPr lang="fa-IR" sz="2000" dirty="0" smtClean="0">
                <a:cs typeface="+mj-cs"/>
              </a:rPr>
              <a:t>کنند و خود را آزاد سازند</a:t>
            </a:r>
            <a:endParaRPr lang="fa-IR" sz="2000" dirty="0">
              <a:cs typeface="+mj-cs"/>
            </a:endParaRPr>
          </a:p>
          <a:p>
            <a:pPr algn="r" rtl="1"/>
            <a:r>
              <a:rPr lang="fa-IR" sz="2000" dirty="0" smtClean="0">
                <a:cs typeface="+mj-cs"/>
              </a:rPr>
              <a:t>مونرو </a:t>
            </a:r>
            <a:r>
              <a:rPr lang="fa-IR" sz="2000" dirty="0">
                <a:cs typeface="+mj-cs"/>
              </a:rPr>
              <a:t>با حکومت نظامی پاسخ داد </a:t>
            </a:r>
            <a:r>
              <a:rPr lang="fa-IR" sz="2000" dirty="0" smtClean="0">
                <a:cs typeface="+mj-cs"/>
              </a:rPr>
              <a:t>و  دست به اعدام </a:t>
            </a:r>
            <a:r>
              <a:rPr lang="fa-IR" sz="2000" dirty="0">
                <a:cs typeface="+mj-cs"/>
              </a:rPr>
              <a:t>و به دنبال آن افزایش عمده ای به هزینه های نظامی ویرجینیا </a:t>
            </a:r>
            <a:r>
              <a:rPr lang="fa-IR" sz="2000" dirty="0" smtClean="0">
                <a:cs typeface="+mj-cs"/>
              </a:rPr>
              <a:t>زد</a:t>
            </a:r>
            <a:endParaRPr lang="fa-IR" sz="2000" dirty="0">
              <a:cs typeface="+mj-cs"/>
            </a:endParaRPr>
          </a:p>
          <a:p>
            <a:pPr algn="r" rtl="1"/>
            <a:r>
              <a:rPr lang="fa-IR" sz="2000" dirty="0">
                <a:cs typeface="+mj-cs"/>
              </a:rPr>
              <a:t>مونرو معتقد بود که یک تهدید نظامی در داخل ایالات متحده وجود </a:t>
            </a:r>
            <a:r>
              <a:rPr lang="fa-IR" sz="2000" dirty="0" smtClean="0">
                <a:cs typeface="+mj-cs"/>
              </a:rPr>
              <a:t>دارد تا </a:t>
            </a:r>
            <a:r>
              <a:rPr lang="fa-IR" sz="2000" dirty="0">
                <a:cs typeface="+mj-cs"/>
              </a:rPr>
              <a:t>زمانی که مردم آفریقایی </a:t>
            </a:r>
            <a:r>
              <a:rPr lang="fa-IR" sz="2000" dirty="0" smtClean="0">
                <a:cs typeface="+mj-cs"/>
              </a:rPr>
              <a:t>تبار در امریکا حضور دارند. </a:t>
            </a:r>
          </a:p>
          <a:p>
            <a:pPr algn="r" rtl="1"/>
            <a:r>
              <a:rPr lang="fa-IR" sz="2000" dirty="0" smtClean="0">
                <a:cs typeface="+mj-cs"/>
              </a:rPr>
              <a:t>علاوه </a:t>
            </a:r>
            <a:r>
              <a:rPr lang="fa-IR" sz="2000" dirty="0">
                <a:cs typeface="+mj-cs"/>
              </a:rPr>
              <a:t>بر </a:t>
            </a:r>
            <a:r>
              <a:rPr lang="fa-IR" sz="2000" dirty="0" smtClean="0">
                <a:cs typeface="+mj-cs"/>
              </a:rPr>
              <a:t>تقویت هزینه‌های </a:t>
            </a:r>
            <a:r>
              <a:rPr lang="fa-IR" sz="2000" dirty="0">
                <a:cs typeface="+mj-cs"/>
              </a:rPr>
              <a:t>نظامی، او سعی کرد سیاه‌پوستانی را که متعلق به او </a:t>
            </a:r>
            <a:r>
              <a:rPr lang="fa-IR" sz="2000" dirty="0" smtClean="0">
                <a:cs typeface="+mj-cs"/>
              </a:rPr>
              <a:t>نبودند را </a:t>
            </a:r>
            <a:r>
              <a:rPr lang="fa-IR" sz="2000" dirty="0">
                <a:cs typeface="+mj-cs"/>
              </a:rPr>
              <a:t>به آفریقا بفرستد. </a:t>
            </a:r>
            <a:endParaRPr lang="fa-IR" sz="2000" dirty="0" smtClean="0">
              <a:cs typeface="+mj-cs"/>
            </a:endParaRPr>
          </a:p>
          <a:p>
            <a:pPr algn="r" rtl="1"/>
            <a:r>
              <a:rPr lang="fa-IR" sz="2000" dirty="0" smtClean="0">
                <a:cs typeface="+mj-cs"/>
              </a:rPr>
              <a:t>او سعی </a:t>
            </a:r>
            <a:r>
              <a:rPr lang="fa-IR" sz="2000" dirty="0">
                <a:cs typeface="+mj-cs"/>
              </a:rPr>
              <a:t>کرد برخی از کسانی را که در شورش گابریل نقش داشتند به سیرالئون بفرستد،</a:t>
            </a:r>
          </a:p>
          <a:p>
            <a:pPr algn="r" rtl="1"/>
            <a:r>
              <a:rPr lang="fa-IR" sz="2000" dirty="0">
                <a:cs typeface="+mj-cs"/>
              </a:rPr>
              <a:t>جایی که یک شرکت خصوصی بریتانیایی مستعمره ای از بردگان سابق را اداره می کرد</a:t>
            </a:r>
          </a:p>
          <a:p>
            <a:pPr algn="r" rtl="1"/>
            <a:r>
              <a:rPr lang="fa-IR" sz="2000" dirty="0">
                <a:cs typeface="+mj-cs"/>
              </a:rPr>
              <a:t>افرادی که برای جنگیدن در سمت بریتانیا در آمریکا فرار کرده </a:t>
            </a:r>
            <a:r>
              <a:rPr lang="fa-IR" sz="2000" dirty="0" smtClean="0">
                <a:cs typeface="+mj-cs"/>
              </a:rPr>
              <a:t>بودند </a:t>
            </a:r>
          </a:p>
          <a:p>
            <a:pPr algn="r" rtl="1"/>
            <a:r>
              <a:rPr lang="fa-IR" sz="2000" dirty="0" smtClean="0">
                <a:cs typeface="+mj-cs"/>
              </a:rPr>
              <a:t>به </a:t>
            </a:r>
            <a:r>
              <a:rPr lang="fa-IR" sz="2000" dirty="0">
                <a:cs typeface="+mj-cs"/>
              </a:rPr>
              <a:t>عنوان یک کهنه سرباز جنگ، مونرو 5533 هکتار از </a:t>
            </a:r>
            <a:r>
              <a:rPr lang="fa-IR" sz="2000" dirty="0" smtClean="0">
                <a:cs typeface="+mj-cs"/>
              </a:rPr>
              <a:t> رمین های کنتاکی </a:t>
            </a:r>
            <a:r>
              <a:rPr lang="fa-IR" sz="2000" dirty="0">
                <a:cs typeface="+mj-cs"/>
              </a:rPr>
              <a:t>را دریافت کرد</a:t>
            </a:r>
            <a:r>
              <a:rPr lang="fa-IR" sz="2000" dirty="0" smtClean="0">
                <a:cs typeface="+mj-cs"/>
              </a:rPr>
              <a:t>.</a:t>
            </a:r>
            <a:endParaRPr lang="fa-IR" sz="2000" dirty="0">
              <a:cs typeface="+mj-cs"/>
            </a:endParaRPr>
          </a:p>
        </p:txBody>
      </p:sp>
    </p:spTree>
    <p:extLst>
      <p:ext uri="{BB962C8B-B14F-4D97-AF65-F5344CB8AC3E}">
        <p14:creationId xmlns:p14="http://schemas.microsoft.com/office/powerpoint/2010/main" val="11342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 the </a:t>
            </a:r>
            <a:r>
              <a:rPr lang="en-US" dirty="0"/>
              <a:t>years, the school has graduated tens of thousands of students </a:t>
            </a:r>
            <a:r>
              <a:rPr lang="en-US" dirty="0" smtClean="0"/>
              <a:t>from Latin </a:t>
            </a:r>
            <a:r>
              <a:rPr lang="en-US" dirty="0"/>
              <a:t>America, including death squad members, coup leaders, </a:t>
            </a:r>
            <a:r>
              <a:rPr lang="en-US" dirty="0" smtClean="0"/>
              <a:t>torturers, assassins</a:t>
            </a:r>
            <a:r>
              <a:rPr lang="en-US" dirty="0"/>
              <a:t>, and dictators:</a:t>
            </a:r>
          </a:p>
          <a:p>
            <a:r>
              <a:rPr lang="en-US" dirty="0" smtClean="0"/>
              <a:t>Argentine </a:t>
            </a:r>
            <a:r>
              <a:rPr lang="en-US" dirty="0"/>
              <a:t>Junta leaders Emilio </a:t>
            </a:r>
            <a:r>
              <a:rPr lang="en-US" dirty="0" err="1"/>
              <a:t>Massera</a:t>
            </a:r>
            <a:r>
              <a:rPr lang="en-US" dirty="0"/>
              <a:t> and Jorge Rafael </a:t>
            </a:r>
            <a:r>
              <a:rPr lang="en-US" dirty="0" err="1"/>
              <a:t>Videla</a:t>
            </a:r>
            <a:endParaRPr lang="en-US" dirty="0"/>
          </a:p>
          <a:p>
            <a:r>
              <a:rPr lang="en-US" dirty="0"/>
              <a:t>Redondo, dictator General Roberto Viola, and dictator </a:t>
            </a:r>
            <a:r>
              <a:rPr lang="en-US" dirty="0" err="1" smtClean="0"/>
              <a:t>Leopoldo</a:t>
            </a:r>
            <a:r>
              <a:rPr lang="en-US" dirty="0" smtClean="0"/>
              <a:t> </a:t>
            </a:r>
            <a:r>
              <a:rPr lang="en-US" dirty="0" err="1" smtClean="0"/>
              <a:t>Galtieri</a:t>
            </a:r>
            <a:r>
              <a:rPr lang="en-US" dirty="0" smtClean="0"/>
              <a:t>. Bolivian </a:t>
            </a:r>
            <a:r>
              <a:rPr lang="en-US" dirty="0"/>
              <a:t>coup leader Luis </a:t>
            </a:r>
            <a:r>
              <a:rPr lang="en-US" dirty="0" err="1"/>
              <a:t>Arce</a:t>
            </a:r>
            <a:r>
              <a:rPr lang="en-US" dirty="0"/>
              <a:t> Gomez, dictator Hugo </a:t>
            </a:r>
            <a:r>
              <a:rPr lang="en-US" dirty="0" err="1"/>
              <a:t>Banzer</a:t>
            </a:r>
            <a:r>
              <a:rPr lang="en-US" dirty="0"/>
              <a:t> Suarez</a:t>
            </a:r>
            <a:r>
              <a:rPr lang="en-US" dirty="0" smtClean="0"/>
              <a:t>, and </a:t>
            </a:r>
            <a:r>
              <a:rPr lang="en-US" dirty="0"/>
              <a:t>torturer </a:t>
            </a:r>
            <a:r>
              <a:rPr lang="en-US" dirty="0" err="1"/>
              <a:t>Urzagaste</a:t>
            </a:r>
            <a:r>
              <a:rPr lang="en-US" dirty="0"/>
              <a:t> Rodriguez</a:t>
            </a:r>
            <a:r>
              <a:rPr lang="en-US" dirty="0" smtClean="0"/>
              <a:t>.</a:t>
            </a:r>
            <a:endParaRPr lang="en-US" dirty="0"/>
          </a:p>
        </p:txBody>
      </p:sp>
    </p:spTree>
    <p:extLst>
      <p:ext uri="{BB962C8B-B14F-4D97-AF65-F5344CB8AC3E}">
        <p14:creationId xmlns:p14="http://schemas.microsoft.com/office/powerpoint/2010/main" val="14709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92500" lnSpcReduction="20000"/>
          </a:bodyPr>
          <a:lstStyle/>
          <a:p>
            <a:r>
              <a:rPr lang="en-US" dirty="0"/>
              <a:t>U.S. military actions in the Western Hemisphere in the 1990s and </a:t>
            </a:r>
            <a:r>
              <a:rPr lang="en-US" dirty="0" smtClean="0"/>
              <a:t>2000s included</a:t>
            </a:r>
            <a:r>
              <a:rPr lang="en-US" dirty="0"/>
              <a:t>:</a:t>
            </a:r>
          </a:p>
          <a:p>
            <a:r>
              <a:rPr lang="en-US" dirty="0"/>
              <a:t>1993-1996 Haiti</a:t>
            </a:r>
          </a:p>
          <a:p>
            <a:r>
              <a:rPr lang="en-US" dirty="0"/>
              <a:t>2000-2016 Colombia</a:t>
            </a:r>
          </a:p>
          <a:p>
            <a:r>
              <a:rPr lang="en-US" dirty="0"/>
              <a:t>2004 Haiti</a:t>
            </a:r>
          </a:p>
          <a:p>
            <a:r>
              <a:rPr lang="en-US" dirty="0" smtClean="0"/>
              <a:t>U.S</a:t>
            </a:r>
            <a:r>
              <a:rPr lang="en-US" dirty="0"/>
              <a:t>.-backed coup attempts in the 2000s included:</a:t>
            </a:r>
          </a:p>
          <a:p>
            <a:r>
              <a:rPr lang="en-US" dirty="0"/>
              <a:t>Success in Ecuador 2000</a:t>
            </a:r>
          </a:p>
          <a:p>
            <a:r>
              <a:rPr lang="en-US" dirty="0"/>
              <a:t>Failure in Venezuela 2002</a:t>
            </a:r>
          </a:p>
          <a:p>
            <a:r>
              <a:rPr lang="en-US" dirty="0"/>
              <a:t>Success in Haiti 2004</a:t>
            </a:r>
          </a:p>
          <a:p>
            <a:r>
              <a:rPr lang="en-US" dirty="0"/>
              <a:t>Success in Honduras </a:t>
            </a:r>
            <a:r>
              <a:rPr lang="en-US" dirty="0" smtClean="0"/>
              <a:t>2009</a:t>
            </a:r>
            <a:endParaRPr lang="en-US" dirty="0"/>
          </a:p>
        </p:txBody>
      </p:sp>
    </p:spTree>
    <p:extLst>
      <p:ext uri="{BB962C8B-B14F-4D97-AF65-F5344CB8AC3E}">
        <p14:creationId xmlns:p14="http://schemas.microsoft.com/office/powerpoint/2010/main" val="7012075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lstStyle/>
          <a:p>
            <a:r>
              <a:rPr lang="en-US" dirty="0"/>
              <a:t>U.S.-backed coup attempts in Latin America in recent years </a:t>
            </a:r>
            <a:r>
              <a:rPr lang="en-US" dirty="0" smtClean="0"/>
              <a:t>have included</a:t>
            </a:r>
            <a:r>
              <a:rPr lang="en-US" dirty="0"/>
              <a:t>:</a:t>
            </a:r>
          </a:p>
          <a:p>
            <a:r>
              <a:rPr lang="en-US" dirty="0"/>
              <a:t>Success in Bolivia in 2019</a:t>
            </a:r>
          </a:p>
          <a:p>
            <a:r>
              <a:rPr lang="en-US" dirty="0"/>
              <a:t>Failure in Venezuela in 2018, 2019, </a:t>
            </a:r>
            <a:r>
              <a:rPr lang="en-US" dirty="0" smtClean="0"/>
              <a:t>2020</a:t>
            </a:r>
            <a:endParaRPr lang="en-US" dirty="0"/>
          </a:p>
        </p:txBody>
      </p:sp>
    </p:spTree>
    <p:extLst>
      <p:ext uri="{BB962C8B-B14F-4D97-AF65-F5344CB8AC3E}">
        <p14:creationId xmlns:p14="http://schemas.microsoft.com/office/powerpoint/2010/main" val="1652963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4- با توسل به دکترین مونرو در امریکای لاتین چه اتفاق افتاد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2013 Gallup conducted polls in Argentina, Mexico, Brazil, and Peru</a:t>
            </a:r>
            <a:r>
              <a:rPr lang="en-US" dirty="0" smtClean="0"/>
              <a:t>, and </a:t>
            </a:r>
            <a:r>
              <a:rPr lang="en-US" dirty="0"/>
              <a:t>in each case found the United States the top answer to “What </a:t>
            </a:r>
            <a:r>
              <a:rPr lang="en-US" dirty="0" smtClean="0"/>
              <a:t>country is </a:t>
            </a:r>
            <a:r>
              <a:rPr lang="en-US" dirty="0"/>
              <a:t>the greatest threat to peace in the world</a:t>
            </a:r>
            <a:r>
              <a:rPr lang="en-US" dirty="0" smtClean="0"/>
              <a:t>?”</a:t>
            </a:r>
          </a:p>
          <a:p>
            <a:r>
              <a:rPr lang="en-US" dirty="0" smtClean="0"/>
              <a:t>In </a:t>
            </a:r>
            <a:r>
              <a:rPr lang="en-US" dirty="0"/>
              <a:t>2017, Pew </a:t>
            </a:r>
            <a:r>
              <a:rPr lang="en-US" dirty="0" smtClean="0"/>
              <a:t>conducted polls </a:t>
            </a:r>
            <a:r>
              <a:rPr lang="en-US" dirty="0"/>
              <a:t>in Mexico, Chile, Argentina, Brazil, Venezuela, Colombia, and Peru</a:t>
            </a:r>
            <a:r>
              <a:rPr lang="en-US" dirty="0" smtClean="0"/>
              <a:t>, and </a:t>
            </a:r>
            <a:r>
              <a:rPr lang="en-US" dirty="0"/>
              <a:t>found between 56% and 85% believing the United States to be a </a:t>
            </a:r>
            <a:r>
              <a:rPr lang="en-US" dirty="0" smtClean="0"/>
              <a:t>threat to </a:t>
            </a:r>
            <a:r>
              <a:rPr lang="en-US" dirty="0"/>
              <a:t>their country</a:t>
            </a:r>
            <a:r>
              <a:rPr lang="en-US" dirty="0" smtClean="0"/>
              <a:t>.</a:t>
            </a:r>
          </a:p>
          <a:p>
            <a:r>
              <a:rPr lang="en-US" dirty="0" smtClean="0"/>
              <a:t>If </a:t>
            </a:r>
            <a:r>
              <a:rPr lang="en-US" dirty="0"/>
              <a:t>the Monroe Doctrine is either gone or </a:t>
            </a:r>
            <a:r>
              <a:rPr lang="en-US" dirty="0" smtClean="0"/>
              <a:t>treating kindly people of Latin America , why people feel like above?</a:t>
            </a:r>
            <a:endParaRPr lang="en-US" dirty="0"/>
          </a:p>
        </p:txBody>
      </p:sp>
    </p:spTree>
    <p:extLst>
      <p:ext uri="{BB962C8B-B14F-4D97-AF65-F5344CB8AC3E}">
        <p14:creationId xmlns:p14="http://schemas.microsoft.com/office/powerpoint/2010/main" val="26583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a:t>
            </a:r>
            <a:r>
              <a:rPr lang="fa-IR"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This </a:t>
            </a:r>
            <a:r>
              <a:rPr lang="en-US" dirty="0"/>
              <a:t>is a partial list of U.S. military actions with those in the Western</a:t>
            </a:r>
          </a:p>
          <a:p>
            <a:r>
              <a:rPr lang="en-US" dirty="0"/>
              <a:t>Hemisphere in bold but others around the world included (not including</a:t>
            </a:r>
          </a:p>
          <a:p>
            <a:r>
              <a:rPr lang="en-US" dirty="0"/>
              <a:t>a much longer list of foreign military actions armed, trained, and advised</a:t>
            </a:r>
          </a:p>
          <a:p>
            <a:r>
              <a:rPr lang="en-US" dirty="0"/>
              <a:t>by the United States): 196</a:t>
            </a:r>
          </a:p>
          <a:p>
            <a:r>
              <a:rPr lang="en-US" dirty="0"/>
              <a:t>1840 Fiji Islands</a:t>
            </a:r>
          </a:p>
          <a:p>
            <a:r>
              <a:rPr lang="en-US" dirty="0"/>
              <a:t>1841 Samoa</a:t>
            </a:r>
          </a:p>
          <a:p>
            <a:r>
              <a:rPr lang="en-US" dirty="0"/>
              <a:t>1841 </a:t>
            </a:r>
            <a:r>
              <a:rPr lang="en-US" dirty="0" err="1"/>
              <a:t>Tabiteuea</a:t>
            </a:r>
            <a:endParaRPr lang="en-US" dirty="0"/>
          </a:p>
          <a:p>
            <a:r>
              <a:rPr lang="en-US" dirty="0"/>
              <a:t>1842 Mexico</a:t>
            </a:r>
          </a:p>
          <a:p>
            <a:r>
              <a:rPr lang="en-US" dirty="0"/>
              <a:t>1843 China</a:t>
            </a:r>
          </a:p>
          <a:p>
            <a:r>
              <a:rPr lang="en-US" dirty="0"/>
              <a:t>1844 Mexico</a:t>
            </a:r>
          </a:p>
          <a:p>
            <a:r>
              <a:rPr lang="en-US" dirty="0"/>
              <a:t>1846-1848 Mexico</a:t>
            </a:r>
          </a:p>
          <a:p>
            <a:r>
              <a:rPr lang="en-US" dirty="0"/>
              <a:t>1847-1850 </a:t>
            </a:r>
            <a:r>
              <a:rPr lang="en-US" dirty="0" err="1" smtClean="0"/>
              <a:t>Cayuse</a:t>
            </a:r>
            <a:r>
              <a:rPr lang="en-US" dirty="0" smtClean="0"/>
              <a:t> (State of Washington)</a:t>
            </a:r>
            <a:endParaRPr lang="en-US" dirty="0"/>
          </a:p>
          <a:p>
            <a:r>
              <a:rPr lang="en-US" dirty="0"/>
              <a:t>1849 </a:t>
            </a:r>
            <a:r>
              <a:rPr lang="en-US" dirty="0" smtClean="0"/>
              <a:t>Turkey</a:t>
            </a:r>
            <a:endParaRPr lang="en-US" dirty="0"/>
          </a:p>
        </p:txBody>
      </p:sp>
    </p:spTree>
    <p:extLst>
      <p:ext uri="{BB962C8B-B14F-4D97-AF65-F5344CB8AC3E}">
        <p14:creationId xmlns:p14="http://schemas.microsoft.com/office/powerpoint/2010/main" val="19438028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a:t>
            </a:r>
            <a:r>
              <a:rPr lang="fa-IR"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1850-1886 </a:t>
            </a:r>
            <a:r>
              <a:rPr lang="en-US" dirty="0"/>
              <a:t>Apache</a:t>
            </a:r>
          </a:p>
          <a:p>
            <a:r>
              <a:rPr lang="en-US" dirty="0"/>
              <a:t>1851 Johanna Island</a:t>
            </a:r>
          </a:p>
          <a:p>
            <a:r>
              <a:rPr lang="en-US" dirty="0"/>
              <a:t>1851 Turkey</a:t>
            </a:r>
          </a:p>
          <a:p>
            <a:r>
              <a:rPr lang="en-US" dirty="0"/>
              <a:t>1852-1853 Argentina</a:t>
            </a:r>
          </a:p>
          <a:p>
            <a:r>
              <a:rPr lang="en-US" dirty="0"/>
              <a:t>1853-1854 Japan</a:t>
            </a:r>
          </a:p>
          <a:p>
            <a:r>
              <a:rPr lang="en-US" dirty="0"/>
              <a:t>1853-1854 Nicaragua</a:t>
            </a:r>
          </a:p>
          <a:p>
            <a:r>
              <a:rPr lang="en-US" dirty="0"/>
              <a:t>1853-1854 Ryukyu, Ogasawara islands</a:t>
            </a:r>
          </a:p>
          <a:p>
            <a:r>
              <a:rPr lang="en-US" dirty="0"/>
              <a:t>1854-1856 China</a:t>
            </a:r>
          </a:p>
          <a:p>
            <a:r>
              <a:rPr lang="en-US" dirty="0"/>
              <a:t>1855 Fiji Islands</a:t>
            </a:r>
          </a:p>
          <a:p>
            <a:r>
              <a:rPr lang="en-US" dirty="0"/>
              <a:t>1855 Uruguay</a:t>
            </a:r>
          </a:p>
          <a:p>
            <a:r>
              <a:rPr lang="en-US" dirty="0"/>
              <a:t>1855-1856 Rogue River Indigenous Peoples</a:t>
            </a:r>
          </a:p>
          <a:p>
            <a:r>
              <a:rPr lang="en-US" dirty="0"/>
              <a:t>1855-1856 Yakima, Walla Walla, </a:t>
            </a:r>
            <a:r>
              <a:rPr lang="en-US" dirty="0" err="1"/>
              <a:t>Cayuse</a:t>
            </a:r>
            <a:endParaRPr lang="en-US" dirty="0"/>
          </a:p>
          <a:p>
            <a:r>
              <a:rPr lang="en-US" dirty="0"/>
              <a:t>1855-1858 Seminole</a:t>
            </a:r>
          </a:p>
        </p:txBody>
      </p:sp>
    </p:spTree>
    <p:extLst>
      <p:ext uri="{BB962C8B-B14F-4D97-AF65-F5344CB8AC3E}">
        <p14:creationId xmlns:p14="http://schemas.microsoft.com/office/powerpoint/2010/main" val="35207664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1856 </a:t>
            </a:r>
            <a:r>
              <a:rPr lang="en-US" dirty="0"/>
              <a:t>Panama (Colombia)</a:t>
            </a:r>
          </a:p>
          <a:p>
            <a:r>
              <a:rPr lang="en-US" dirty="0"/>
              <a:t>1856-1857 Cheyenne</a:t>
            </a:r>
          </a:p>
          <a:p>
            <a:r>
              <a:rPr lang="en-US" dirty="0"/>
              <a:t>1857 Nicaragua</a:t>
            </a:r>
          </a:p>
          <a:p>
            <a:r>
              <a:rPr lang="en-US" dirty="0"/>
              <a:t>1858 Coeur d’Alene Alliance</a:t>
            </a:r>
          </a:p>
          <a:p>
            <a:r>
              <a:rPr lang="en-US" dirty="0"/>
              <a:t>1858 Fiji Islands</a:t>
            </a:r>
          </a:p>
          <a:p>
            <a:r>
              <a:rPr lang="en-US" dirty="0"/>
              <a:t>1858 Uruguay</a:t>
            </a:r>
          </a:p>
          <a:p>
            <a:r>
              <a:rPr lang="en-US" dirty="0"/>
              <a:t>1858-1859 Turkey</a:t>
            </a:r>
          </a:p>
          <a:p>
            <a:r>
              <a:rPr lang="en-US" dirty="0"/>
              <a:t>1859 China</a:t>
            </a:r>
          </a:p>
          <a:p>
            <a:r>
              <a:rPr lang="en-US" dirty="0"/>
              <a:t>1859 Mexico</a:t>
            </a:r>
          </a:p>
          <a:p>
            <a:r>
              <a:rPr lang="en-US" dirty="0"/>
              <a:t>1859 Paraguay</a:t>
            </a:r>
          </a:p>
          <a:p>
            <a:r>
              <a:rPr lang="en-US" dirty="0"/>
              <a:t>1860 Angola</a:t>
            </a:r>
          </a:p>
          <a:p>
            <a:r>
              <a:rPr lang="en-US" dirty="0"/>
              <a:t>1860 Colombia</a:t>
            </a:r>
          </a:p>
          <a:p>
            <a:r>
              <a:rPr lang="en-US" dirty="0"/>
              <a:t>1862 Sioux</a:t>
            </a:r>
          </a:p>
          <a:p>
            <a:r>
              <a:rPr lang="en-US" dirty="0"/>
              <a:t>1863-1864 Japan</a:t>
            </a:r>
          </a:p>
          <a:p>
            <a:r>
              <a:rPr lang="en-US" dirty="0"/>
              <a:t>1864 </a:t>
            </a:r>
            <a:r>
              <a:rPr lang="en-US" dirty="0" smtClean="0"/>
              <a:t>Cheyenne</a:t>
            </a:r>
            <a:endParaRPr lang="en-US" dirty="0"/>
          </a:p>
        </p:txBody>
      </p:sp>
    </p:spTree>
    <p:extLst>
      <p:ext uri="{BB962C8B-B14F-4D97-AF65-F5344CB8AC3E}">
        <p14:creationId xmlns:p14="http://schemas.microsoft.com/office/powerpoint/2010/main" val="663689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1865 </a:t>
            </a:r>
            <a:r>
              <a:rPr lang="en-US" dirty="0"/>
              <a:t>Panama (Colombia)</a:t>
            </a:r>
          </a:p>
          <a:p>
            <a:r>
              <a:rPr lang="en-US" dirty="0"/>
              <a:t>1866 China</a:t>
            </a:r>
          </a:p>
          <a:p>
            <a:r>
              <a:rPr lang="en-US" dirty="0"/>
              <a:t>1866 Mexico</a:t>
            </a:r>
          </a:p>
          <a:p>
            <a:r>
              <a:rPr lang="en-US" dirty="0"/>
              <a:t>1866-1868 Lakota Sioux, Northern Cheyenne, Northern Arapaho</a:t>
            </a:r>
          </a:p>
          <a:p>
            <a:r>
              <a:rPr lang="en-US" dirty="0"/>
              <a:t>1867 Formosa (Taiwan)</a:t>
            </a:r>
          </a:p>
          <a:p>
            <a:r>
              <a:rPr lang="en-US" dirty="0"/>
              <a:t>1867 Nicaragua</a:t>
            </a:r>
          </a:p>
          <a:p>
            <a:r>
              <a:rPr lang="en-US" dirty="0"/>
              <a:t>1867-1875 Comanche</a:t>
            </a:r>
          </a:p>
          <a:p>
            <a:r>
              <a:rPr lang="en-US" dirty="0"/>
              <a:t>1868 Colombia</a:t>
            </a:r>
          </a:p>
          <a:p>
            <a:r>
              <a:rPr lang="en-US" dirty="0"/>
              <a:t>1868 Japan</a:t>
            </a:r>
          </a:p>
          <a:p>
            <a:r>
              <a:rPr lang="en-US" dirty="0"/>
              <a:t>1868 Uruguay</a:t>
            </a:r>
          </a:p>
          <a:p>
            <a:r>
              <a:rPr lang="en-US" dirty="0"/>
              <a:t>1870 Hawaii</a:t>
            </a:r>
          </a:p>
          <a:p>
            <a:r>
              <a:rPr lang="en-US" dirty="0"/>
              <a:t>1871 Korea</a:t>
            </a:r>
          </a:p>
          <a:p>
            <a:r>
              <a:rPr lang="en-US" dirty="0"/>
              <a:t>1872-1873 Modoc</a:t>
            </a:r>
          </a:p>
          <a:p>
            <a:r>
              <a:rPr lang="en-US" dirty="0"/>
              <a:t>1873 Colombia (Panama)</a:t>
            </a:r>
          </a:p>
          <a:p>
            <a:r>
              <a:rPr lang="en-US" dirty="0"/>
              <a:t>1873-1896 Mexico</a:t>
            </a:r>
          </a:p>
          <a:p>
            <a:r>
              <a:rPr lang="en-US" dirty="0"/>
              <a:t>1874 Hawaii</a:t>
            </a:r>
          </a:p>
          <a:p>
            <a:r>
              <a:rPr lang="en-US" dirty="0"/>
              <a:t>1874-1875 Comanche, Apache, Arapaho, Cheyenne, Kiowa</a:t>
            </a:r>
          </a:p>
        </p:txBody>
      </p:sp>
    </p:spTree>
    <p:extLst>
      <p:ext uri="{BB962C8B-B14F-4D97-AF65-F5344CB8AC3E}">
        <p14:creationId xmlns:p14="http://schemas.microsoft.com/office/powerpoint/2010/main" val="10582563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55000" lnSpcReduction="20000"/>
          </a:bodyPr>
          <a:lstStyle/>
          <a:p>
            <a:r>
              <a:rPr lang="en-US" dirty="0"/>
              <a:t>1876-1877 Sioux</a:t>
            </a:r>
          </a:p>
          <a:p>
            <a:r>
              <a:rPr lang="en-US" dirty="0"/>
              <a:t>1877 Nez Perce</a:t>
            </a:r>
          </a:p>
          <a:p>
            <a:r>
              <a:rPr lang="en-US" dirty="0"/>
              <a:t>1878 Bannock (</a:t>
            </a:r>
            <a:r>
              <a:rPr lang="en-US" dirty="0" err="1"/>
              <a:t>Banna’kwut</a:t>
            </a:r>
            <a:r>
              <a:rPr lang="en-US" dirty="0"/>
              <a:t>)</a:t>
            </a:r>
          </a:p>
          <a:p>
            <a:r>
              <a:rPr lang="en-US" dirty="0"/>
              <a:t>1878-1879 Cheyenne</a:t>
            </a:r>
          </a:p>
          <a:p>
            <a:r>
              <a:rPr lang="en-US" dirty="0"/>
              <a:t>1879-1880 Utes</a:t>
            </a:r>
          </a:p>
          <a:p>
            <a:r>
              <a:rPr lang="en-US" dirty="0"/>
              <a:t>1882 Egypt</a:t>
            </a:r>
          </a:p>
          <a:p>
            <a:r>
              <a:rPr lang="en-US" dirty="0"/>
              <a:t>1885 Panama (Colombia)</a:t>
            </a:r>
          </a:p>
          <a:p>
            <a:r>
              <a:rPr lang="en-US" dirty="0"/>
              <a:t>1888 Haiti</a:t>
            </a:r>
          </a:p>
          <a:p>
            <a:r>
              <a:rPr lang="en-US" dirty="0"/>
              <a:t>1888 Korea</a:t>
            </a:r>
          </a:p>
          <a:p>
            <a:r>
              <a:rPr lang="en-US" dirty="0"/>
              <a:t>1888-1889 Samoa</a:t>
            </a:r>
          </a:p>
          <a:p>
            <a:r>
              <a:rPr lang="en-US" dirty="0"/>
              <a:t>1889 Hawaii</a:t>
            </a:r>
          </a:p>
          <a:p>
            <a:r>
              <a:rPr lang="en-US" dirty="0"/>
              <a:t>1890 Argentina</a:t>
            </a:r>
          </a:p>
          <a:p>
            <a:r>
              <a:rPr lang="en-US" dirty="0"/>
              <a:t>1890 Lakota Sioux</a:t>
            </a:r>
          </a:p>
          <a:p>
            <a:r>
              <a:rPr lang="en-US" dirty="0"/>
              <a:t>1891 Bering Straight</a:t>
            </a:r>
          </a:p>
          <a:p>
            <a:r>
              <a:rPr lang="en-US" dirty="0"/>
              <a:t>1891 </a:t>
            </a:r>
            <a:r>
              <a:rPr lang="en-US" dirty="0" smtClean="0"/>
              <a:t>Chile</a:t>
            </a:r>
            <a:endParaRPr lang="en-US" dirty="0"/>
          </a:p>
        </p:txBody>
      </p:sp>
    </p:spTree>
    <p:extLst>
      <p:ext uri="{BB962C8B-B14F-4D97-AF65-F5344CB8AC3E}">
        <p14:creationId xmlns:p14="http://schemas.microsoft.com/office/powerpoint/2010/main" val="37074668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1891 </a:t>
            </a:r>
            <a:r>
              <a:rPr lang="en-US" dirty="0"/>
              <a:t>Haiti</a:t>
            </a:r>
          </a:p>
          <a:p>
            <a:r>
              <a:rPr lang="en-US" dirty="0"/>
              <a:t>1893 Hawaii</a:t>
            </a:r>
          </a:p>
          <a:p>
            <a:r>
              <a:rPr lang="en-US" dirty="0"/>
              <a:t>1894 Brazil</a:t>
            </a:r>
          </a:p>
          <a:p>
            <a:r>
              <a:rPr lang="en-US" dirty="0"/>
              <a:t>1894 Nicaragua</a:t>
            </a:r>
          </a:p>
          <a:p>
            <a:r>
              <a:rPr lang="en-US" dirty="0"/>
              <a:t>1894-1895 China</a:t>
            </a:r>
          </a:p>
          <a:p>
            <a:r>
              <a:rPr lang="en-US" dirty="0"/>
              <a:t>1894-1896 Korea</a:t>
            </a:r>
          </a:p>
          <a:p>
            <a:r>
              <a:rPr lang="en-US" dirty="0"/>
              <a:t>1895 Panama (Colombia)</a:t>
            </a:r>
          </a:p>
          <a:p>
            <a:r>
              <a:rPr lang="en-US" dirty="0"/>
              <a:t>1896 Nicaragua</a:t>
            </a:r>
          </a:p>
          <a:p>
            <a:r>
              <a:rPr lang="en-US" dirty="0"/>
              <a:t>1898 Cuba (Spain)</a:t>
            </a:r>
          </a:p>
          <a:p>
            <a:r>
              <a:rPr lang="en-US" dirty="0"/>
              <a:t>1898 Nicaragua</a:t>
            </a:r>
          </a:p>
          <a:p>
            <a:r>
              <a:rPr lang="en-US" dirty="0"/>
              <a:t>1898 Philippines (Spain)</a:t>
            </a:r>
          </a:p>
          <a:p>
            <a:r>
              <a:rPr lang="en-US" dirty="0"/>
              <a:t>1898 Puerto Rico (Spain)</a:t>
            </a:r>
          </a:p>
          <a:p>
            <a:r>
              <a:rPr lang="en-US" dirty="0"/>
              <a:t>1898-1899 China</a:t>
            </a:r>
          </a:p>
          <a:p>
            <a:r>
              <a:rPr lang="en-US" dirty="0"/>
              <a:t>1899 Nicaragua</a:t>
            </a:r>
          </a:p>
          <a:p>
            <a:r>
              <a:rPr lang="en-US" dirty="0"/>
              <a:t>1899 Samoa</a:t>
            </a:r>
          </a:p>
          <a:p>
            <a:r>
              <a:rPr lang="en-US" dirty="0"/>
              <a:t>1899-1913 Philippines</a:t>
            </a:r>
          </a:p>
          <a:p>
            <a:r>
              <a:rPr lang="en-US" dirty="0"/>
              <a:t>1900 China</a:t>
            </a:r>
          </a:p>
        </p:txBody>
      </p:sp>
    </p:spTree>
    <p:extLst>
      <p:ext uri="{BB962C8B-B14F-4D97-AF65-F5344CB8AC3E}">
        <p14:creationId xmlns:p14="http://schemas.microsoft.com/office/powerpoint/2010/main" val="70286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400" dirty="0" smtClean="0">
                <a:cs typeface="+mj-cs"/>
              </a:rPr>
              <a:t>در </a:t>
            </a:r>
            <a:r>
              <a:rPr lang="fa-IR" sz="2400" dirty="0">
                <a:cs typeface="+mj-cs"/>
              </a:rPr>
              <a:t>سخنرانی سال 1824 خود در مورد وضعیت اتحادیه، یک سال پس از </a:t>
            </a:r>
            <a:r>
              <a:rPr lang="fa-IR" sz="2400" dirty="0" smtClean="0">
                <a:cs typeface="+mj-cs"/>
              </a:rPr>
              <a:t>سخنرانی دکترین </a:t>
            </a:r>
            <a:r>
              <a:rPr lang="fa-IR" sz="2400" dirty="0">
                <a:cs typeface="+mj-cs"/>
              </a:rPr>
              <a:t>مونرو که هنوز نامگذاری نشده است، مونرو </a:t>
            </a:r>
            <a:r>
              <a:rPr lang="fa-IR" sz="2400" dirty="0" smtClean="0">
                <a:cs typeface="+mj-cs"/>
              </a:rPr>
              <a:t>ادعا کرد که مردم </a:t>
            </a:r>
            <a:r>
              <a:rPr lang="fa-IR" sz="2400" dirty="0">
                <a:cs typeface="+mj-cs"/>
              </a:rPr>
              <a:t>بومی را نمی‌توان «متمدن» </a:t>
            </a:r>
            <a:r>
              <a:rPr lang="fa-IR" sz="2400" dirty="0" smtClean="0">
                <a:cs typeface="+mj-cs"/>
              </a:rPr>
              <a:t>کرد</a:t>
            </a:r>
            <a:endParaRPr lang="fa-IR" sz="2400" dirty="0">
              <a:cs typeface="+mj-cs"/>
            </a:endParaRPr>
          </a:p>
          <a:p>
            <a:pPr algn="r" rtl="1"/>
            <a:r>
              <a:rPr lang="fa-IR" sz="2400" dirty="0" smtClean="0">
                <a:cs typeface="+mj-cs"/>
              </a:rPr>
              <a:t>به </a:t>
            </a:r>
            <a:r>
              <a:rPr lang="fa-IR" sz="2400" dirty="0">
                <a:cs typeface="+mj-cs"/>
              </a:rPr>
              <a:t>دروغ ادعا کردند که مردم بومی که در </a:t>
            </a:r>
            <a:r>
              <a:rPr lang="fa-IR" sz="2400" dirty="0" smtClean="0">
                <a:cs typeface="+mj-cs"/>
              </a:rPr>
              <a:t>میان شهرک </a:t>
            </a:r>
            <a:r>
              <a:rPr lang="fa-IR" sz="2400" dirty="0">
                <a:cs typeface="+mj-cs"/>
              </a:rPr>
              <a:t>نشینان در حال مرگ بودند (اگرچه در حال افزایش بودند) و به این نتیجه </a:t>
            </a:r>
            <a:r>
              <a:rPr lang="fa-IR" sz="2400" dirty="0" smtClean="0">
                <a:cs typeface="+mj-cs"/>
              </a:rPr>
              <a:t>رسیدند انتقال </a:t>
            </a:r>
            <a:r>
              <a:rPr lang="fa-IR" sz="2400" dirty="0">
                <a:cs typeface="+mj-cs"/>
              </a:rPr>
              <a:t>به غرب برای منافع خود قربانیان مورد نیاز بود </a:t>
            </a:r>
            <a:endParaRPr lang="fa-IR" sz="2400" dirty="0" smtClean="0">
              <a:cs typeface="+mj-cs"/>
            </a:endParaRPr>
          </a:p>
          <a:p>
            <a:pPr algn="r" rtl="1"/>
            <a:r>
              <a:rPr lang="fa-IR" sz="2400" dirty="0" smtClean="0">
                <a:cs typeface="+mj-cs"/>
              </a:rPr>
              <a:t>به </a:t>
            </a:r>
            <a:r>
              <a:rPr lang="fa-IR" sz="2400" dirty="0">
                <a:cs typeface="+mj-cs"/>
              </a:rPr>
              <a:t>عنوان وزیر امور خارجه برای رئیس جمهور توماس جفرسون، مونرو خرید کرد</a:t>
            </a:r>
            <a:endParaRPr lang="en-US" sz="2400" dirty="0">
              <a:cs typeface="+mj-cs"/>
            </a:endParaRPr>
          </a:p>
        </p:txBody>
      </p:sp>
    </p:spTree>
    <p:extLst>
      <p:ext uri="{BB962C8B-B14F-4D97-AF65-F5344CB8AC3E}">
        <p14:creationId xmlns:p14="http://schemas.microsoft.com/office/powerpoint/2010/main" val="11342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62500" lnSpcReduction="20000"/>
          </a:bodyPr>
          <a:lstStyle/>
          <a:p>
            <a:r>
              <a:rPr lang="en-US" dirty="0"/>
              <a:t>1901-1902 Colombia</a:t>
            </a:r>
          </a:p>
          <a:p>
            <a:r>
              <a:rPr lang="en-US" dirty="0"/>
              <a:t>1903 Dominican Republic</a:t>
            </a:r>
          </a:p>
          <a:p>
            <a:r>
              <a:rPr lang="en-US" dirty="0"/>
              <a:t>1903 Honduras</a:t>
            </a:r>
          </a:p>
          <a:p>
            <a:r>
              <a:rPr lang="en-US" dirty="0"/>
              <a:t>1903 Syria</a:t>
            </a:r>
          </a:p>
          <a:p>
            <a:r>
              <a:rPr lang="en-US" dirty="0"/>
              <a:t>1903-1904 Abyssinia (Ethiopia)</a:t>
            </a:r>
          </a:p>
          <a:p>
            <a:r>
              <a:rPr lang="en-US" dirty="0"/>
              <a:t>1903-1914 Panama</a:t>
            </a:r>
          </a:p>
          <a:p>
            <a:r>
              <a:rPr lang="en-US" dirty="0"/>
              <a:t>1904 Dominican Republic</a:t>
            </a:r>
          </a:p>
          <a:p>
            <a:r>
              <a:rPr lang="en-US" dirty="0"/>
              <a:t>1904 Tangier</a:t>
            </a:r>
          </a:p>
          <a:p>
            <a:r>
              <a:rPr lang="en-US" dirty="0"/>
              <a:t>1904-1905 Korea</a:t>
            </a:r>
          </a:p>
          <a:p>
            <a:r>
              <a:rPr lang="en-US" dirty="0"/>
              <a:t>1906-1909 Cuba</a:t>
            </a:r>
          </a:p>
          <a:p>
            <a:r>
              <a:rPr lang="en-US" dirty="0"/>
              <a:t>1907 Honduras</a:t>
            </a:r>
          </a:p>
          <a:p>
            <a:r>
              <a:rPr lang="en-US" dirty="0"/>
              <a:t>1909-1910 Nicaragua</a:t>
            </a:r>
          </a:p>
          <a:p>
            <a:r>
              <a:rPr lang="en-US" dirty="0"/>
              <a:t>1911-1912 Honduras</a:t>
            </a:r>
          </a:p>
          <a:p>
            <a:r>
              <a:rPr lang="en-US" dirty="0"/>
              <a:t>1911-1914 </a:t>
            </a:r>
            <a:r>
              <a:rPr lang="en-US" dirty="0" smtClean="0"/>
              <a:t>China</a:t>
            </a:r>
            <a:endParaRPr lang="en-US" dirty="0"/>
          </a:p>
        </p:txBody>
      </p:sp>
    </p:spTree>
    <p:extLst>
      <p:ext uri="{BB962C8B-B14F-4D97-AF65-F5344CB8AC3E}">
        <p14:creationId xmlns:p14="http://schemas.microsoft.com/office/powerpoint/2010/main" val="6764585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1912 </a:t>
            </a:r>
            <a:r>
              <a:rPr lang="en-US" dirty="0"/>
              <a:t>Cuba</a:t>
            </a:r>
          </a:p>
          <a:p>
            <a:r>
              <a:rPr lang="en-US" dirty="0"/>
              <a:t>1912 Turkey</a:t>
            </a:r>
          </a:p>
          <a:p>
            <a:r>
              <a:rPr lang="en-US" dirty="0"/>
              <a:t>1912-1933 Nicaragua</a:t>
            </a:r>
          </a:p>
          <a:p>
            <a:r>
              <a:rPr lang="en-US" dirty="0"/>
              <a:t>1914 Dominican Republic</a:t>
            </a:r>
          </a:p>
          <a:p>
            <a:r>
              <a:rPr lang="en-US" dirty="0"/>
              <a:t>1914 Haiti</a:t>
            </a:r>
          </a:p>
          <a:p>
            <a:r>
              <a:rPr lang="en-US" dirty="0"/>
              <a:t>1914-1919 Mexico</a:t>
            </a:r>
          </a:p>
          <a:p>
            <a:r>
              <a:rPr lang="en-US" dirty="0"/>
              <a:t>1915-1934 Haiti</a:t>
            </a:r>
          </a:p>
          <a:p>
            <a:r>
              <a:rPr lang="en-US" dirty="0"/>
              <a:t>1916-1924 Dominican Republic</a:t>
            </a:r>
          </a:p>
          <a:p>
            <a:r>
              <a:rPr lang="en-US" dirty="0"/>
              <a:t>1917-1918 World War I (Europe)</a:t>
            </a:r>
          </a:p>
          <a:p>
            <a:r>
              <a:rPr lang="en-US" dirty="0"/>
              <a:t>1917-1922 Cuba</a:t>
            </a:r>
          </a:p>
          <a:p>
            <a:r>
              <a:rPr lang="en-US" dirty="0"/>
              <a:t>1918-1920 Russia</a:t>
            </a:r>
          </a:p>
          <a:p>
            <a:r>
              <a:rPr lang="en-US" dirty="0"/>
              <a:t>1918-1921 Panama</a:t>
            </a:r>
          </a:p>
          <a:p>
            <a:r>
              <a:rPr lang="en-US" dirty="0"/>
              <a:t>1919 Dalmatia</a:t>
            </a:r>
          </a:p>
          <a:p>
            <a:r>
              <a:rPr lang="en-US" dirty="0"/>
              <a:t>1919 Turkey</a:t>
            </a:r>
          </a:p>
          <a:p>
            <a:r>
              <a:rPr lang="en-US" dirty="0"/>
              <a:t>1919-1920 Honduras</a:t>
            </a:r>
          </a:p>
          <a:p>
            <a:r>
              <a:rPr lang="en-US" dirty="0"/>
              <a:t>1925 Panama</a:t>
            </a:r>
          </a:p>
          <a:p>
            <a:r>
              <a:rPr lang="en-US" dirty="0"/>
              <a:t>1932 El Salvador</a:t>
            </a:r>
          </a:p>
          <a:p>
            <a:r>
              <a:rPr lang="en-US" dirty="0"/>
              <a:t>1941-1945 World War II (Europe, North Africa, Asia/Pacific)</a:t>
            </a:r>
          </a:p>
        </p:txBody>
      </p:sp>
    </p:spTree>
    <p:extLst>
      <p:ext uri="{BB962C8B-B14F-4D97-AF65-F5344CB8AC3E}">
        <p14:creationId xmlns:p14="http://schemas.microsoft.com/office/powerpoint/2010/main" val="39358706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55000" lnSpcReduction="20000"/>
          </a:bodyPr>
          <a:lstStyle/>
          <a:p>
            <a:r>
              <a:rPr lang="en-US" dirty="0"/>
              <a:t>1946 Trieste</a:t>
            </a:r>
          </a:p>
          <a:p>
            <a:r>
              <a:rPr lang="en-US" dirty="0"/>
              <a:t>1947-1949 Greece</a:t>
            </a:r>
          </a:p>
          <a:p>
            <a:r>
              <a:rPr lang="en-US" dirty="0"/>
              <a:t>1948-1949 Berlin, Germany</a:t>
            </a:r>
          </a:p>
          <a:p>
            <a:r>
              <a:rPr lang="en-US" dirty="0"/>
              <a:t>1950 Formosa (Taiwan</a:t>
            </a:r>
            <a:r>
              <a:rPr lang="en-US" dirty="0" smtClean="0"/>
              <a:t>)</a:t>
            </a:r>
          </a:p>
          <a:p>
            <a:r>
              <a:rPr lang="en-US" dirty="0" smtClean="0"/>
              <a:t>1953 Iran (successful coup against Dr. </a:t>
            </a:r>
            <a:r>
              <a:rPr lang="en-US" dirty="0" err="1" smtClean="0"/>
              <a:t>Mossadegh</a:t>
            </a:r>
            <a:r>
              <a:rPr lang="en-US" dirty="0" smtClean="0"/>
              <a:t>)</a:t>
            </a:r>
            <a:endParaRPr lang="en-US" dirty="0"/>
          </a:p>
          <a:p>
            <a:r>
              <a:rPr lang="en-US" dirty="0"/>
              <a:t>1950-1953 Korea</a:t>
            </a:r>
          </a:p>
          <a:p>
            <a:r>
              <a:rPr lang="en-US" dirty="0"/>
              <a:t>1953-1954 Formosa (Taiwan)</a:t>
            </a:r>
          </a:p>
          <a:p>
            <a:r>
              <a:rPr lang="en-US" dirty="0"/>
              <a:t>1955-1975 Vietnam</a:t>
            </a:r>
          </a:p>
          <a:p>
            <a:r>
              <a:rPr lang="en-US" dirty="0"/>
              <a:t>1956 Egypt</a:t>
            </a:r>
          </a:p>
          <a:p>
            <a:r>
              <a:rPr lang="en-US" dirty="0"/>
              <a:t>1958 Lebanon</a:t>
            </a:r>
          </a:p>
          <a:p>
            <a:r>
              <a:rPr lang="en-US" dirty="0"/>
              <a:t>1962 Cuba</a:t>
            </a:r>
          </a:p>
          <a:p>
            <a:r>
              <a:rPr lang="en-US" dirty="0"/>
              <a:t>1962 Thailand</a:t>
            </a:r>
          </a:p>
          <a:p>
            <a:r>
              <a:rPr lang="en-US" dirty="0"/>
              <a:t>1962-1975 Laos</a:t>
            </a:r>
          </a:p>
          <a:p>
            <a:r>
              <a:rPr lang="en-US" dirty="0"/>
              <a:t>1964 Congo (Zaire)</a:t>
            </a:r>
          </a:p>
          <a:p>
            <a:r>
              <a:rPr lang="en-US" dirty="0"/>
              <a:t>1965 Dominican Republic</a:t>
            </a:r>
          </a:p>
          <a:p>
            <a:r>
              <a:rPr lang="en-US" dirty="0"/>
              <a:t>1965-1973 </a:t>
            </a:r>
            <a:r>
              <a:rPr lang="en-US" dirty="0" smtClean="0"/>
              <a:t>Cambodia</a:t>
            </a:r>
            <a:endParaRPr lang="en-US" dirty="0"/>
          </a:p>
        </p:txBody>
      </p:sp>
    </p:spTree>
    <p:extLst>
      <p:ext uri="{BB962C8B-B14F-4D97-AF65-F5344CB8AC3E}">
        <p14:creationId xmlns:p14="http://schemas.microsoft.com/office/powerpoint/2010/main" val="4270585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1967 </a:t>
            </a:r>
            <a:r>
              <a:rPr lang="en-US" dirty="0"/>
              <a:t>Congo (Zaire)</a:t>
            </a:r>
          </a:p>
          <a:p>
            <a:r>
              <a:rPr lang="en-US" dirty="0"/>
              <a:t>1976 Korea</a:t>
            </a:r>
          </a:p>
          <a:p>
            <a:r>
              <a:rPr lang="en-US" dirty="0"/>
              <a:t>1978 Congo (Zaire)</a:t>
            </a:r>
          </a:p>
          <a:p>
            <a:r>
              <a:rPr lang="en-US" dirty="0"/>
              <a:t>1980 Iran</a:t>
            </a:r>
          </a:p>
          <a:p>
            <a:r>
              <a:rPr lang="en-US" dirty="0"/>
              <a:t>1981 El Salvador</a:t>
            </a:r>
          </a:p>
          <a:p>
            <a:r>
              <a:rPr lang="en-US" dirty="0"/>
              <a:t>1981 Libya</a:t>
            </a:r>
          </a:p>
          <a:p>
            <a:r>
              <a:rPr lang="en-US" dirty="0"/>
              <a:t>1981-1989 Nicaragua</a:t>
            </a:r>
          </a:p>
          <a:p>
            <a:r>
              <a:rPr lang="en-US" dirty="0"/>
              <a:t>1982-1983 Egypt</a:t>
            </a:r>
          </a:p>
          <a:p>
            <a:r>
              <a:rPr lang="en-US" dirty="0"/>
              <a:t>1982-1983 Lebanon</a:t>
            </a:r>
          </a:p>
          <a:p>
            <a:r>
              <a:rPr lang="en-US" dirty="0"/>
              <a:t>1983 Chad</a:t>
            </a:r>
          </a:p>
          <a:p>
            <a:r>
              <a:rPr lang="en-US" dirty="0"/>
              <a:t>1983 Grenada</a:t>
            </a:r>
          </a:p>
          <a:p>
            <a:r>
              <a:rPr lang="en-US" dirty="0"/>
              <a:t>1986 Bolivia</a:t>
            </a:r>
          </a:p>
          <a:p>
            <a:r>
              <a:rPr lang="en-US" dirty="0"/>
              <a:t>1986 Libya</a:t>
            </a:r>
          </a:p>
          <a:p>
            <a:r>
              <a:rPr lang="en-US" dirty="0"/>
              <a:t>1987-1988 Iran</a:t>
            </a:r>
          </a:p>
          <a:p>
            <a:r>
              <a:rPr lang="en-US" dirty="0"/>
              <a:t>1988 Panama</a:t>
            </a:r>
          </a:p>
          <a:p>
            <a:r>
              <a:rPr lang="en-US" dirty="0"/>
              <a:t>1989 Bolivia</a:t>
            </a:r>
          </a:p>
          <a:p>
            <a:r>
              <a:rPr lang="en-US" dirty="0"/>
              <a:t>1989 Colombia</a:t>
            </a:r>
          </a:p>
        </p:txBody>
      </p:sp>
    </p:spTree>
    <p:extLst>
      <p:ext uri="{BB962C8B-B14F-4D97-AF65-F5344CB8AC3E}">
        <p14:creationId xmlns:p14="http://schemas.microsoft.com/office/powerpoint/2010/main" val="41719112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1989 </a:t>
            </a:r>
            <a:r>
              <a:rPr lang="en-US" dirty="0"/>
              <a:t>Libya</a:t>
            </a:r>
          </a:p>
          <a:p>
            <a:r>
              <a:rPr lang="en-US" dirty="0"/>
              <a:t>1989 Peru</a:t>
            </a:r>
          </a:p>
          <a:p>
            <a:r>
              <a:rPr lang="en-US" dirty="0"/>
              <a:t>1989 Philippines</a:t>
            </a:r>
          </a:p>
          <a:p>
            <a:r>
              <a:rPr lang="en-US" dirty="0"/>
              <a:t>1989-1990 Panama</a:t>
            </a:r>
          </a:p>
          <a:p>
            <a:r>
              <a:rPr lang="en-US" dirty="0"/>
              <a:t>1990 Saudi Arabia</a:t>
            </a:r>
          </a:p>
          <a:p>
            <a:r>
              <a:rPr lang="en-US" dirty="0"/>
              <a:t>1991 Congo (Zaire)</a:t>
            </a:r>
          </a:p>
          <a:p>
            <a:r>
              <a:rPr lang="en-US" dirty="0"/>
              <a:t>1991-1992 Kuwait</a:t>
            </a:r>
          </a:p>
          <a:p>
            <a:r>
              <a:rPr lang="en-US" dirty="0"/>
              <a:t>1991-1993 Iraq</a:t>
            </a:r>
          </a:p>
          <a:p>
            <a:r>
              <a:rPr lang="en-US" dirty="0"/>
              <a:t>1992-1994 Somalia</a:t>
            </a:r>
          </a:p>
          <a:p>
            <a:r>
              <a:rPr lang="en-US" dirty="0"/>
              <a:t>1993-1994 Macedonia</a:t>
            </a:r>
          </a:p>
          <a:p>
            <a:r>
              <a:rPr lang="en-US" dirty="0"/>
              <a:t>1993-1996 Haiti</a:t>
            </a:r>
          </a:p>
          <a:p>
            <a:r>
              <a:rPr lang="en-US" dirty="0"/>
              <a:t>1993-2005 Bosnia</a:t>
            </a:r>
          </a:p>
          <a:p>
            <a:r>
              <a:rPr lang="en-US" dirty="0"/>
              <a:t>1995 Serbia</a:t>
            </a:r>
          </a:p>
          <a:p>
            <a:r>
              <a:rPr lang="en-US" dirty="0"/>
              <a:t>1996 Liberia</a:t>
            </a:r>
          </a:p>
          <a:p>
            <a:r>
              <a:rPr lang="en-US" dirty="0"/>
              <a:t>1996 Rwanda</a:t>
            </a:r>
          </a:p>
          <a:p>
            <a:r>
              <a:rPr lang="en-US" dirty="0"/>
              <a:t>1997-2003 </a:t>
            </a:r>
            <a:r>
              <a:rPr lang="en-US" dirty="0" smtClean="0"/>
              <a:t>Iraq</a:t>
            </a:r>
            <a:endParaRPr lang="en-US" dirty="0"/>
          </a:p>
        </p:txBody>
      </p:sp>
    </p:spTree>
    <p:extLst>
      <p:ext uri="{BB962C8B-B14F-4D97-AF65-F5344CB8AC3E}">
        <p14:creationId xmlns:p14="http://schemas.microsoft.com/office/powerpoint/2010/main" val="39356420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1998 </a:t>
            </a:r>
            <a:r>
              <a:rPr lang="en-US" dirty="0"/>
              <a:t>Afghanistan</a:t>
            </a:r>
          </a:p>
          <a:p>
            <a:r>
              <a:rPr lang="en-US" dirty="0"/>
              <a:t>1998 Sudan</a:t>
            </a:r>
          </a:p>
          <a:p>
            <a:r>
              <a:rPr lang="en-US" dirty="0"/>
              <a:t>1999-2000 Kosovo</a:t>
            </a:r>
          </a:p>
          <a:p>
            <a:r>
              <a:rPr lang="en-US" dirty="0"/>
              <a:t>1999-2000 Montenegro</a:t>
            </a:r>
          </a:p>
          <a:p>
            <a:r>
              <a:rPr lang="en-US" dirty="0"/>
              <a:t>1999-2000 Serbia</a:t>
            </a:r>
          </a:p>
          <a:p>
            <a:r>
              <a:rPr lang="en-US" dirty="0"/>
              <a:t>2000 Yemen</a:t>
            </a:r>
          </a:p>
          <a:p>
            <a:r>
              <a:rPr lang="en-US" dirty="0"/>
              <a:t>2000-2002 East Timor</a:t>
            </a:r>
          </a:p>
          <a:p>
            <a:r>
              <a:rPr lang="en-US" dirty="0"/>
              <a:t>2000-2016 Colombia</a:t>
            </a:r>
          </a:p>
          <a:p>
            <a:r>
              <a:rPr lang="en-US" dirty="0"/>
              <a:t>2001-2021 Afghanistan</a:t>
            </a:r>
          </a:p>
          <a:p>
            <a:r>
              <a:rPr lang="en-US" dirty="0"/>
              <a:t>2001- Pakistan</a:t>
            </a:r>
          </a:p>
          <a:p>
            <a:r>
              <a:rPr lang="en-US" dirty="0"/>
              <a:t>2001- Somalia</a:t>
            </a:r>
          </a:p>
          <a:p>
            <a:r>
              <a:rPr lang="en-US" dirty="0"/>
              <a:t>2002-2015 Philippines</a:t>
            </a:r>
          </a:p>
          <a:p>
            <a:r>
              <a:rPr lang="en-US" dirty="0"/>
              <a:t>2002- Yemen</a:t>
            </a:r>
          </a:p>
          <a:p>
            <a:r>
              <a:rPr lang="en-US" dirty="0"/>
              <a:t>2003-2011 Iraq</a:t>
            </a:r>
          </a:p>
          <a:p>
            <a:r>
              <a:rPr lang="en-US" dirty="0"/>
              <a:t>2004 Haiti</a:t>
            </a:r>
          </a:p>
          <a:p>
            <a:r>
              <a:rPr lang="en-US" dirty="0"/>
              <a:t>c2004- </a:t>
            </a:r>
            <a:r>
              <a:rPr lang="en-US" dirty="0" smtClean="0"/>
              <a:t>Kenya (circa)</a:t>
            </a:r>
            <a:endParaRPr lang="en-US" dirty="0"/>
          </a:p>
          <a:p>
            <a:r>
              <a:rPr lang="en-US" dirty="0"/>
              <a:t>2011 Democratic Republic of the Congo</a:t>
            </a:r>
          </a:p>
        </p:txBody>
      </p:sp>
    </p:spTree>
    <p:extLst>
      <p:ext uri="{BB962C8B-B14F-4D97-AF65-F5344CB8AC3E}">
        <p14:creationId xmlns:p14="http://schemas.microsoft.com/office/powerpoint/2010/main" val="35614227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5-  بر مبنای دکترین مونرو در سطح جهان چه اتفاق افتاد</a:t>
            </a:r>
            <a:r>
              <a:rPr lang="fa-IR" dirty="0" smtClean="0"/>
              <a:t>؟</a:t>
            </a:r>
            <a:endParaRPr lang="en-US" dirty="0"/>
          </a:p>
        </p:txBody>
      </p:sp>
      <p:sp>
        <p:nvSpPr>
          <p:cNvPr id="3" name="Content Placeholder 2"/>
          <p:cNvSpPr>
            <a:spLocks noGrp="1"/>
          </p:cNvSpPr>
          <p:nvPr>
            <p:ph idx="1"/>
          </p:nvPr>
        </p:nvSpPr>
        <p:spPr/>
        <p:txBody>
          <a:bodyPr>
            <a:normAutofit fontScale="47500" lnSpcReduction="20000"/>
          </a:bodyPr>
          <a:lstStyle/>
          <a:p>
            <a:r>
              <a:rPr lang="en-US" dirty="0"/>
              <a:t>2011-2017 Uganda</a:t>
            </a:r>
          </a:p>
          <a:p>
            <a:r>
              <a:rPr lang="en-US" dirty="0"/>
              <a:t>2011- Libya</a:t>
            </a:r>
          </a:p>
          <a:p>
            <a:r>
              <a:rPr lang="en-US" dirty="0"/>
              <a:t>c2012- Central African Republic</a:t>
            </a:r>
          </a:p>
          <a:p>
            <a:r>
              <a:rPr lang="en-US" dirty="0"/>
              <a:t>c2012- Mali</a:t>
            </a:r>
          </a:p>
          <a:p>
            <a:r>
              <a:rPr lang="en-US" dirty="0"/>
              <a:t>c2013-2016 South Sudan</a:t>
            </a:r>
          </a:p>
          <a:p>
            <a:r>
              <a:rPr lang="en-US" dirty="0"/>
              <a:t>c2013- Burkina Faso</a:t>
            </a:r>
          </a:p>
          <a:p>
            <a:r>
              <a:rPr lang="en-US" dirty="0"/>
              <a:t>c2013- Chad</a:t>
            </a:r>
          </a:p>
          <a:p>
            <a:r>
              <a:rPr lang="en-US" dirty="0"/>
              <a:t>c2013- Mauritania</a:t>
            </a:r>
          </a:p>
          <a:p>
            <a:r>
              <a:rPr lang="en-US" dirty="0"/>
              <a:t>c2013- Niger</a:t>
            </a:r>
          </a:p>
          <a:p>
            <a:r>
              <a:rPr lang="en-US" dirty="0"/>
              <a:t>c2013- Nigeria</a:t>
            </a:r>
          </a:p>
          <a:p>
            <a:r>
              <a:rPr lang="en-US" dirty="0"/>
              <a:t>2014 Democratic Republic of the Congo</a:t>
            </a:r>
          </a:p>
          <a:p>
            <a:r>
              <a:rPr lang="en-US" dirty="0"/>
              <a:t>2014- Iraq</a:t>
            </a:r>
          </a:p>
          <a:p>
            <a:r>
              <a:rPr lang="en-US" dirty="0"/>
              <a:t>2014- Syria</a:t>
            </a:r>
          </a:p>
          <a:p>
            <a:r>
              <a:rPr lang="en-US" dirty="0"/>
              <a:t>2015 Democratic Republic of the Congo</a:t>
            </a:r>
          </a:p>
          <a:p>
            <a:r>
              <a:rPr lang="en-US" dirty="0"/>
              <a:t>c2015- Cameroon</a:t>
            </a:r>
          </a:p>
          <a:p>
            <a:r>
              <a:rPr lang="en-US" dirty="0"/>
              <a:t>2016 Democratic Republic of the Congo</a:t>
            </a:r>
          </a:p>
          <a:p>
            <a:r>
              <a:rPr lang="en-US" dirty="0"/>
              <a:t>2017- Saudi Arabia</a:t>
            </a:r>
          </a:p>
          <a:p>
            <a:r>
              <a:rPr lang="en-US" dirty="0"/>
              <a:t>c2017 Tunisia</a:t>
            </a:r>
          </a:p>
          <a:p>
            <a:r>
              <a:rPr lang="en-US" dirty="0"/>
              <a:t>2019- </a:t>
            </a:r>
            <a:r>
              <a:rPr lang="en-US" dirty="0" smtClean="0"/>
              <a:t>Philippines</a:t>
            </a:r>
            <a:endParaRPr lang="en-US" dirty="0"/>
          </a:p>
        </p:txBody>
      </p:sp>
    </p:spTree>
    <p:extLst>
      <p:ext uri="{BB962C8B-B14F-4D97-AF65-F5344CB8AC3E}">
        <p14:creationId xmlns:p14="http://schemas.microsoft.com/office/powerpoint/2010/main" val="23001407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normAutofit fontScale="85000" lnSpcReduction="20000"/>
          </a:bodyPr>
          <a:lstStyle/>
          <a:p>
            <a:pPr algn="r" rtl="1"/>
            <a:r>
              <a:rPr lang="fa-IR" dirty="0"/>
              <a:t>بیانیه کنفرانس در دانشگاه آمریکایی در واشنگتن دی سی در 29 آوریل 2023:</a:t>
            </a:r>
          </a:p>
          <a:p>
            <a:pPr algn="r" rtl="1"/>
            <a:r>
              <a:rPr lang="fa-IR" dirty="0"/>
              <a:t>در سال 1823، ایالات متحده آمریکای لاتین را به عنوان "حوزه نفوذ" انحصاری خود در دکترین مونرو ادعا کرد. </a:t>
            </a:r>
          </a:p>
          <a:p>
            <a:pPr algn="r" rtl="1"/>
            <a:r>
              <a:rPr lang="fa-IR" dirty="0"/>
              <a:t>اکنون 200 سال است که این دکترین مداخلات خشونت آمیز ایالات متحده، اکتشافات اقتصادی و گسترش امپریالیسم ایالات متحده در سراسر نیمکره را توجیه کرده است. </a:t>
            </a:r>
          </a:p>
          <a:p>
            <a:pPr algn="r" rtl="1"/>
            <a:r>
              <a:rPr lang="fa-IR" dirty="0"/>
              <a:t>ایالات متحده دیگر نمی تواند توسعه خود را با دزدی، استثمار و نقض حقوق بشر حفظ کند. </a:t>
            </a:r>
          </a:p>
          <a:p>
            <a:pPr algn="r" rtl="1"/>
            <a:r>
              <a:rPr lang="fa-IR" dirty="0"/>
              <a:t>مردم آمریکای لاتین و کارائیب خواستار حاکمیت و کرامت هستند و ما به آنها می‌پیوندیم.</a:t>
            </a:r>
          </a:p>
          <a:p>
            <a:pPr algn="r" rtl="1"/>
            <a:r>
              <a:rPr lang="fa-IR" dirty="0"/>
              <a:t>مرگ بر دکترین مونرو</a:t>
            </a:r>
            <a:endParaRPr lang="en-US" dirty="0"/>
          </a:p>
        </p:txBody>
      </p:sp>
    </p:spTree>
    <p:extLst>
      <p:ext uri="{BB962C8B-B14F-4D97-AF65-F5344CB8AC3E}">
        <p14:creationId xmlns:p14="http://schemas.microsoft.com/office/powerpoint/2010/main" val="325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57790"/>
            <a:ext cx="8077200" cy="481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8181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31995"/>
            <a:ext cx="8382000" cy="503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2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800" dirty="0" smtClean="0">
                <a:cs typeface="+mj-cs"/>
              </a:rPr>
              <a:t>لوئیزیانا </a:t>
            </a:r>
            <a:r>
              <a:rPr lang="fa-IR" sz="2800" dirty="0">
                <a:cs typeface="+mj-cs"/>
              </a:rPr>
              <a:t>از ناپلئون </a:t>
            </a:r>
            <a:endParaRPr lang="fa-IR" sz="2800" dirty="0" smtClean="0">
              <a:cs typeface="+mj-cs"/>
            </a:endParaRPr>
          </a:p>
          <a:p>
            <a:pPr algn="r" rtl="1"/>
            <a:r>
              <a:rPr lang="fa-IR" sz="2800" dirty="0" smtClean="0">
                <a:cs typeface="+mj-cs"/>
              </a:rPr>
              <a:t>در دوران مونرو پیشبرد </a:t>
            </a:r>
            <a:r>
              <a:rPr lang="fa-IR" sz="2800" dirty="0">
                <a:cs typeface="+mj-cs"/>
              </a:rPr>
              <a:t>اهداف سه گانه </a:t>
            </a:r>
            <a:endParaRPr lang="fa-IR" sz="2800" dirty="0" smtClean="0">
              <a:cs typeface="+mj-cs"/>
            </a:endParaRPr>
          </a:p>
          <a:p>
            <a:pPr algn="r" rtl="1"/>
            <a:r>
              <a:rPr lang="fa-IR" sz="2800" dirty="0" smtClean="0">
                <a:cs typeface="+mj-cs"/>
              </a:rPr>
              <a:t>گسترش </a:t>
            </a:r>
            <a:r>
              <a:rPr lang="fa-IR" sz="2800" dirty="0">
                <a:cs typeface="+mj-cs"/>
              </a:rPr>
              <a:t>علیه </a:t>
            </a:r>
            <a:r>
              <a:rPr lang="fa-IR" sz="2800" dirty="0" smtClean="0">
                <a:cs typeface="+mj-cs"/>
              </a:rPr>
              <a:t>قدرتهای  </a:t>
            </a:r>
            <a:r>
              <a:rPr lang="fa-IR" sz="2800" dirty="0">
                <a:cs typeface="+mj-cs"/>
              </a:rPr>
              <a:t>اروپایی، حذف بومیان آمریکا، و</a:t>
            </a:r>
          </a:p>
          <a:p>
            <a:pPr algn="r" rtl="1"/>
            <a:r>
              <a:rPr lang="fa-IR" sz="2800" dirty="0">
                <a:cs typeface="+mj-cs"/>
              </a:rPr>
              <a:t>برداشتن پناهگاه برای فراریان از بردگی. </a:t>
            </a:r>
            <a:endParaRPr lang="fa-IR" sz="2800" dirty="0" smtClean="0">
              <a:cs typeface="+mj-cs"/>
            </a:endParaRPr>
          </a:p>
          <a:p>
            <a:pPr algn="r" rtl="1"/>
            <a:r>
              <a:rPr lang="fa-IR" sz="2800" dirty="0" smtClean="0">
                <a:cs typeface="+mj-cs"/>
              </a:rPr>
              <a:t>در دوران مونرو ایالات </a:t>
            </a:r>
            <a:r>
              <a:rPr lang="fa-IR" sz="2800" dirty="0">
                <a:cs typeface="+mj-cs"/>
              </a:rPr>
              <a:t>متحده فلوریدا </a:t>
            </a:r>
            <a:r>
              <a:rPr lang="fa-IR" sz="2800" dirty="0" smtClean="0">
                <a:cs typeface="+mj-cs"/>
              </a:rPr>
              <a:t>را در </a:t>
            </a:r>
            <a:r>
              <a:rPr lang="fa-IR" sz="2800" dirty="0">
                <a:cs typeface="+mj-cs"/>
              </a:rPr>
              <a:t>سال </a:t>
            </a:r>
            <a:r>
              <a:rPr lang="fa-IR" sz="2800" dirty="0" smtClean="0">
                <a:cs typeface="+mj-cs"/>
              </a:rPr>
              <a:t>1819 </a:t>
            </a:r>
            <a:r>
              <a:rPr lang="fa-IR" sz="2800" dirty="0">
                <a:cs typeface="+mj-cs"/>
              </a:rPr>
              <a:t>ضمیمه </a:t>
            </a:r>
            <a:r>
              <a:rPr lang="fa-IR" sz="2800" dirty="0" smtClean="0">
                <a:cs typeface="+mj-cs"/>
              </a:rPr>
              <a:t>امریکا نمود</a:t>
            </a:r>
          </a:p>
          <a:p>
            <a:pPr algn="r" rtl="1"/>
            <a:endParaRPr lang="fa-IR" sz="2800" dirty="0">
              <a:cs typeface="+mj-cs"/>
            </a:endParaRPr>
          </a:p>
        </p:txBody>
      </p:sp>
    </p:spTree>
    <p:extLst>
      <p:ext uri="{BB962C8B-B14F-4D97-AF65-F5344CB8AC3E}">
        <p14:creationId xmlns:p14="http://schemas.microsoft.com/office/powerpoint/2010/main" val="11342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80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0205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normAutofit/>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69346"/>
            <a:ext cx="8001000" cy="441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8086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4535"/>
            <a:ext cx="7620000" cy="459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15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endParaRPr lang="en-US" dirty="0"/>
          </a:p>
        </p:txBody>
      </p:sp>
      <p:sp>
        <p:nvSpPr>
          <p:cNvPr id="3" name="Text Placeholder 2"/>
          <p:cNvSpPr>
            <a:spLocks noGrp="1"/>
          </p:cNvSpPr>
          <p:nvPr>
            <p:ph type="body" idx="1"/>
          </p:nvPr>
        </p:nvSpPr>
        <p:spPr/>
        <p:txBody>
          <a:bodyPr>
            <a:normAutofit fontScale="77500" lnSpcReduction="20000"/>
          </a:bodyPr>
          <a:lstStyle/>
          <a:p>
            <a:pPr algn="r" rtl="1"/>
            <a:r>
              <a:rPr lang="fa-IR" dirty="0"/>
              <a:t>در 200 سال گذشته، ایالات متحده تسلط خود را بر آمریکای لاتین از طریق تهاجمات نظامی مستقیم یا مداخلات غیرمستقیم، الحاق سرزمین ها، سرنگونی دولت ها و تامین حقوق استفاده از کانال ها تثبیت کرده است. </a:t>
            </a:r>
            <a:endParaRPr lang="en-US" dirty="0" smtClean="0"/>
          </a:p>
          <a:p>
            <a:pPr algn="r" rtl="1"/>
            <a:endParaRPr lang="fa-IR" dirty="0"/>
          </a:p>
          <a:p>
            <a:pPr algn="r" rtl="1"/>
            <a:r>
              <a:rPr lang="fa-IR" dirty="0"/>
              <a:t>این کشور جنگی را با مکزیک آغاز کرد و حدود 55 درصد از خاک آن را تصرف کرد، هائیتی را به طور نظامی اشغال کرد و ثروت ملی آن را غارت کرد، به گرانادا حمله کرد و دولت را سرنگون کرد، و کشتی‌های جنگی را برای «نظارت» انتخابات در جمهوری دومینیکن فرستاد.</a:t>
            </a:r>
          </a:p>
          <a:p>
            <a:pPr algn="r" rtl="1"/>
            <a:endParaRPr lang="fa-IR" dirty="0"/>
          </a:p>
          <a:p>
            <a:pPr algn="r" rtl="1"/>
            <a:r>
              <a:rPr lang="fa-IR" dirty="0"/>
              <a:t>بر اساس مطالعه دانشگاه تافتز، ایالات متحده از زمان استقلال خود در سال </a:t>
            </a:r>
            <a:r>
              <a:rPr lang="fa-IR" dirty="0" smtClean="0"/>
              <a:t>1776 تا سال 2019  </a:t>
            </a:r>
            <a:r>
              <a:rPr lang="fa-IR" dirty="0"/>
              <a:t>نزدیک به 400 مداخله نظامی در سراسر جهان انجام داده است و </a:t>
            </a:r>
            <a:r>
              <a:rPr lang="fa-IR" dirty="0" smtClean="0"/>
              <a:t>34 </a:t>
            </a:r>
            <a:r>
              <a:rPr lang="fa-IR" dirty="0"/>
              <a:t>درصد از این عملیات ها علیه کشورهای آمریکای لاتین و کارائیب انجام شده است.</a:t>
            </a:r>
            <a:endParaRPr lang="en-US" dirty="0"/>
          </a:p>
        </p:txBody>
      </p:sp>
    </p:spTree>
    <p:extLst>
      <p:ext uri="{BB962C8B-B14F-4D97-AF65-F5344CB8AC3E}">
        <p14:creationId xmlns:p14="http://schemas.microsoft.com/office/powerpoint/2010/main" val="14624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6- کنفرانس به خاک سپاری دکترین مونرو</a:t>
            </a:r>
            <a:br>
              <a:rPr lang="fa-IR" dirty="0"/>
            </a:b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111903" cy="39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3522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6- کنفرانس به خاک سپاری دکترین مونرو</a:t>
            </a:r>
            <a:endParaRPr lang="en-US" dirty="0"/>
          </a:p>
        </p:txBody>
      </p:sp>
      <p:sp>
        <p:nvSpPr>
          <p:cNvPr id="3" name="Content Placeholder 2"/>
          <p:cNvSpPr>
            <a:spLocks noGrp="1"/>
          </p:cNvSpPr>
          <p:nvPr>
            <p:ph idx="1"/>
          </p:nvPr>
        </p:nvSpPr>
        <p:spPr/>
        <p:txBody>
          <a:bodyPr>
            <a:normAutofit fontScale="70000" lnSpcReduction="20000"/>
          </a:bodyPr>
          <a:lstStyle/>
          <a:p>
            <a:r>
              <a:rPr lang="en-US" dirty="0"/>
              <a:t>Juan González </a:t>
            </a:r>
            <a:r>
              <a:rPr lang="en-US" dirty="0" smtClean="0"/>
              <a:t>, Senior </a:t>
            </a:r>
            <a:r>
              <a:rPr lang="en-US" dirty="0"/>
              <a:t>Fellow at Great Cities Institute, University of </a:t>
            </a:r>
            <a:r>
              <a:rPr lang="en-US" dirty="0" smtClean="0"/>
              <a:t>Illinois-Chicago</a:t>
            </a:r>
          </a:p>
          <a:p>
            <a:r>
              <a:rPr lang="en-US" dirty="0"/>
              <a:t> </a:t>
            </a:r>
            <a:r>
              <a:rPr lang="en-US" dirty="0" smtClean="0"/>
              <a:t>Author </a:t>
            </a:r>
            <a:r>
              <a:rPr lang="en-US" dirty="0"/>
              <a:t>of Harvest of Empire: A History of Latinos in America</a:t>
            </a:r>
          </a:p>
          <a:p>
            <a:r>
              <a:rPr lang="en-US" dirty="0" smtClean="0"/>
              <a:t>A </a:t>
            </a:r>
            <a:r>
              <a:rPr lang="en-US" dirty="0"/>
              <a:t>prominent journalist, and scholar for more than fifty years. </a:t>
            </a:r>
            <a:endParaRPr lang="en-US" dirty="0" smtClean="0"/>
          </a:p>
          <a:p>
            <a:r>
              <a:rPr lang="en-US" dirty="0"/>
              <a:t>A staff columnist for New York’s Daily News from 1987 to </a:t>
            </a:r>
            <a:r>
              <a:rPr lang="en-US" dirty="0" smtClean="0"/>
              <a:t>2016</a:t>
            </a:r>
          </a:p>
          <a:p>
            <a:r>
              <a:rPr lang="en-US" dirty="0" smtClean="0"/>
              <a:t>The </a:t>
            </a:r>
            <a:r>
              <a:rPr lang="en-US" dirty="0"/>
              <a:t>co-host for the past twenty-seven years of the Democracy Now radio/TV news </a:t>
            </a:r>
            <a:r>
              <a:rPr lang="en-US" dirty="0" smtClean="0"/>
              <a:t>show</a:t>
            </a:r>
          </a:p>
          <a:p>
            <a:r>
              <a:rPr lang="en-US" dirty="0" smtClean="0"/>
              <a:t>he </a:t>
            </a:r>
            <a:r>
              <a:rPr lang="en-US" dirty="0"/>
              <a:t>recently produced a timely report titled “The Current Migrant Crisis: How U.S. Policy Toward Latin America Has Fueled Historic Numbers of Asylum Seekers.” </a:t>
            </a:r>
            <a:endParaRPr lang="en-US" dirty="0" smtClean="0"/>
          </a:p>
          <a:p>
            <a:r>
              <a:rPr lang="en-US" dirty="0" smtClean="0"/>
              <a:t>González’s </a:t>
            </a:r>
            <a:r>
              <a:rPr lang="en-US" dirty="0"/>
              <a:t>investigative reports on urban affairs, race relations and political troubles in Latin America have won widespread recognition, including two George Polk awards for commentary</a:t>
            </a:r>
          </a:p>
          <a:p>
            <a:endParaRPr lang="en-US" dirty="0" smtClean="0"/>
          </a:p>
          <a:p>
            <a:endParaRPr lang="en-US" dirty="0"/>
          </a:p>
          <a:p>
            <a:endParaRPr lang="en-US" dirty="0"/>
          </a:p>
        </p:txBody>
      </p:sp>
    </p:spTree>
    <p:extLst>
      <p:ext uri="{BB962C8B-B14F-4D97-AF65-F5344CB8AC3E}">
        <p14:creationId xmlns:p14="http://schemas.microsoft.com/office/powerpoint/2010/main" val="371108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6- کنفرانس به خاک سپاری دکترین مونرو</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a:t>In 2015 he became the first Latino to be inducted into the New York Journalism Hall of </a:t>
            </a:r>
            <a:r>
              <a:rPr lang="en-US" dirty="0" smtClean="0"/>
              <a:t>Fame</a:t>
            </a:r>
          </a:p>
          <a:p>
            <a:r>
              <a:rPr lang="en-US" dirty="0" smtClean="0"/>
              <a:t> </a:t>
            </a:r>
            <a:r>
              <a:rPr lang="en-US" dirty="0"/>
              <a:t>in 2016 he was elected a Fellow of the New York Academy of History. </a:t>
            </a:r>
            <a:endParaRPr lang="en-US" dirty="0" smtClean="0"/>
          </a:p>
          <a:p>
            <a:r>
              <a:rPr lang="en-US" dirty="0" smtClean="0"/>
              <a:t>He </a:t>
            </a:r>
            <a:r>
              <a:rPr lang="en-US" dirty="0"/>
              <a:t>is the author of five books, including Harvest of Empire: A History of Latinos in America (2001), which has been required reading at numerous colleges across the </a:t>
            </a:r>
            <a:r>
              <a:rPr lang="en-US" dirty="0" smtClean="0"/>
              <a:t>US</a:t>
            </a:r>
          </a:p>
          <a:p>
            <a:r>
              <a:rPr lang="en-US" dirty="0" smtClean="0">
                <a:hlinkClick r:id="rId2"/>
              </a:rPr>
              <a:t>https</a:t>
            </a:r>
            <a:r>
              <a:rPr lang="en-US" dirty="0">
                <a:hlinkClick r:id="rId2"/>
              </a:rPr>
              <a:t>://popularresistance.org/forum-burying-200-years-of-the-us-monroe-doctrine</a:t>
            </a:r>
            <a:r>
              <a:rPr lang="en-US" dirty="0" smtClean="0">
                <a:hlinkClick r:id="rId2"/>
              </a:rPr>
              <a:t>/</a:t>
            </a:r>
            <a:endParaRPr lang="en-US" dirty="0" smtClean="0"/>
          </a:p>
          <a:p>
            <a:endParaRPr lang="en-US" dirty="0"/>
          </a:p>
          <a:p>
            <a:r>
              <a:rPr lang="en-US" dirty="0" smtClean="0"/>
              <a:t>36:00  </a:t>
            </a:r>
            <a:r>
              <a:rPr lang="en-US" dirty="0"/>
              <a:t>to  58:23</a:t>
            </a:r>
          </a:p>
          <a:p>
            <a:endParaRPr lang="en-US" dirty="0"/>
          </a:p>
        </p:txBody>
      </p:sp>
    </p:spTree>
    <p:extLst>
      <p:ext uri="{BB962C8B-B14F-4D97-AF65-F5344CB8AC3E}">
        <p14:creationId xmlns:p14="http://schemas.microsoft.com/office/powerpoint/2010/main" val="4211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Monroe </a:t>
            </a:r>
            <a:r>
              <a:rPr lang="en-US" dirty="0"/>
              <a:t>Doctrine </a:t>
            </a:r>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1-https</a:t>
            </a:r>
            <a:r>
              <a:rPr lang="en-US" dirty="0"/>
              <a:t>://foreignpolicy.com/2023/12/16/monroe-doctrine-united-states-latin-america-foreign-policy-interventionism-china-gop/#:~:text=ARGUMENT-,The%20Return%20of%20the%20Monroe%20Doctrine,View%201%20Comments,-Tab%3A</a:t>
            </a:r>
          </a:p>
          <a:p>
            <a:r>
              <a:rPr lang="en-US" dirty="0"/>
              <a:t>2-https://www.khanacademy.org/humanities/us-history/the-early-republic/politics-society-early-19th-c/v/the-monroe-doctrine</a:t>
            </a:r>
          </a:p>
          <a:p>
            <a:r>
              <a:rPr lang="en-US" dirty="0"/>
              <a:t>3-https://cepr.net/events/two-hundred-years-is-enough-moving-past-the-monroe-doctrine-toward-a-new-era-in-us-latin-american-relations/</a:t>
            </a:r>
          </a:p>
          <a:p>
            <a:r>
              <a:rPr lang="en-US" dirty="0"/>
              <a:t>4-https://www.democracynow.org/2023/4/27/monroe_doctrine</a:t>
            </a:r>
          </a:p>
          <a:p>
            <a:r>
              <a:rPr lang="en-US" dirty="0"/>
              <a:t>5- https://www.americaspolicyforum.org/opening_plenary</a:t>
            </a:r>
          </a:p>
          <a:p>
            <a:r>
              <a:rPr lang="en-US" dirty="0"/>
              <a:t>6- https://popularresistance.org/forum-burying-200-years-of-the-us-monroe-doctrine/</a:t>
            </a:r>
          </a:p>
          <a:p>
            <a:r>
              <a:rPr lang="en-US" dirty="0"/>
              <a:t>7- https://masspeaceaction.org/event/latin-america-caribbean-policy-forum</a:t>
            </a:r>
            <a:r>
              <a:rPr lang="en-US" dirty="0" smtClean="0"/>
              <a:t>/</a:t>
            </a:r>
            <a:endParaRPr lang="en-US" dirty="0"/>
          </a:p>
        </p:txBody>
      </p:sp>
    </p:spTree>
    <p:extLst>
      <p:ext uri="{BB962C8B-B14F-4D97-AF65-F5344CB8AC3E}">
        <p14:creationId xmlns:p14="http://schemas.microsoft.com/office/powerpoint/2010/main" val="22778534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Monroe </a:t>
            </a:r>
            <a:r>
              <a:rPr lang="en-US" dirty="0"/>
              <a:t>Doctrine </a:t>
            </a:r>
            <a:r>
              <a:rPr lang="en-US" dirty="0" smtClean="0"/>
              <a:t>Resources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8- </a:t>
            </a:r>
            <a:r>
              <a:rPr lang="en-US" dirty="0"/>
              <a:t>https://www.youtube.com/watch?v=5FIeFBi3Fxs</a:t>
            </a:r>
          </a:p>
          <a:p>
            <a:r>
              <a:rPr lang="en-US" dirty="0"/>
              <a:t>A few minutes video about Monroe policy prepared during Trump Presidency</a:t>
            </a:r>
          </a:p>
          <a:p>
            <a:r>
              <a:rPr lang="en-US" dirty="0" smtClean="0"/>
              <a:t>9- http</a:t>
            </a:r>
            <a:r>
              <a:rPr lang="en-US" dirty="0"/>
              <a:t>://eng.chinamil.com.cn/CHINA_209163/Features_209191/16281549.html?&amp;tsrrrecfwrn</a:t>
            </a:r>
          </a:p>
          <a:p>
            <a:r>
              <a:rPr lang="en-US" dirty="0"/>
              <a:t>10- https://warontherocks.com/2023/12/the-many-faces-of-the-monroe-doctrine/</a:t>
            </a:r>
          </a:p>
          <a:p>
            <a:r>
              <a:rPr lang="en-US" dirty="0"/>
              <a:t>11- https://www.congress.gov/bill/118th-congress/senate-resolution/434</a:t>
            </a:r>
          </a:p>
          <a:p>
            <a:r>
              <a:rPr lang="en-US" dirty="0"/>
              <a:t>12- https://davidswanson.org/video-president-monroe-helps-bury-the-monroe-doctrine-at-his-house/</a:t>
            </a:r>
          </a:p>
          <a:p>
            <a:r>
              <a:rPr lang="en-US" dirty="0"/>
              <a:t>13- https://www.youtube.com/watch?v=GUBUxLvpJbs</a:t>
            </a:r>
          </a:p>
          <a:p>
            <a:r>
              <a:rPr lang="en-US" dirty="0"/>
              <a:t>14- https://soundcloud.com/davidcnswanson/talk-world-radio-margaret-kimberley-on-a-zone-of-peace</a:t>
            </a:r>
          </a:p>
          <a:p>
            <a:r>
              <a:rPr lang="en-US" dirty="0"/>
              <a:t>15- https://www.youtube.com/watch?v=qtZ9OOD2r5g</a:t>
            </a:r>
          </a:p>
          <a:p>
            <a:r>
              <a:rPr lang="en-US" dirty="0"/>
              <a:t>16- The Monroe Doctrine at 200 and What to replace it with by David Swanson</a:t>
            </a:r>
          </a:p>
          <a:p>
            <a:endParaRPr lang="en-US" dirty="0"/>
          </a:p>
        </p:txBody>
      </p:sp>
    </p:spTree>
    <p:extLst>
      <p:ext uri="{BB962C8B-B14F-4D97-AF65-F5344CB8AC3E}">
        <p14:creationId xmlns:p14="http://schemas.microsoft.com/office/powerpoint/2010/main" val="82550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7- چه باید کرد</a:t>
            </a:r>
            <a:r>
              <a:rPr lang="fa-IR" dirty="0" smtClean="0"/>
              <a:t>؟ فصل آخر کتاب سوانسن</a:t>
            </a:r>
            <a:endParaRPr lang="en-US" dirty="0"/>
          </a:p>
        </p:txBody>
      </p:sp>
      <p:sp>
        <p:nvSpPr>
          <p:cNvPr id="3" name="Content Placeholder 2"/>
          <p:cNvSpPr>
            <a:spLocks noGrp="1"/>
          </p:cNvSpPr>
          <p:nvPr>
            <p:ph idx="1"/>
          </p:nvPr>
        </p:nvSpPr>
        <p:spPr/>
        <p:txBody>
          <a:bodyPr>
            <a:normAutofit fontScale="92500"/>
          </a:bodyPr>
          <a:lstStyle/>
          <a:p>
            <a:pPr algn="r" rtl="1"/>
            <a:r>
              <a:rPr lang="fa-IR" dirty="0"/>
              <a:t>کشورهای آمریکای لاتین </a:t>
            </a:r>
            <a:r>
              <a:rPr lang="fa-IR" dirty="0" smtClean="0"/>
              <a:t>هیچ سلاح </a:t>
            </a:r>
            <a:r>
              <a:rPr lang="fa-IR" dirty="0"/>
              <a:t>هسته ای، شیمیایی یا بیولوژیکی ندارند</a:t>
            </a:r>
          </a:p>
          <a:p>
            <a:pPr algn="r" rtl="1"/>
            <a:r>
              <a:rPr lang="fa-IR" dirty="0" smtClean="0"/>
              <a:t>از </a:t>
            </a:r>
            <a:r>
              <a:rPr lang="fa-IR" dirty="0"/>
              <a:t>سال 2014، بیش از 30 کشور </a:t>
            </a:r>
            <a:r>
              <a:rPr lang="fa-IR" dirty="0" smtClean="0"/>
              <a:t>عضو جامعه </a:t>
            </a:r>
            <a:r>
              <a:rPr lang="fa-IR" dirty="0"/>
              <a:t>کشورهای آمریکای لاتین و </a:t>
            </a:r>
            <a:r>
              <a:rPr lang="fa-IR" dirty="0" smtClean="0"/>
              <a:t>کارائیب  این قسمتها را منطقه صلح اعلام کرده است</a:t>
            </a:r>
          </a:p>
          <a:p>
            <a:pPr algn="r" rtl="1"/>
            <a:r>
              <a:rPr lang="fa-IR" dirty="0" smtClean="0"/>
              <a:t>«1</a:t>
            </a:r>
            <a:r>
              <a:rPr lang="fa-IR" dirty="0"/>
              <a:t>. آمریکای لاتین و دریای کارائیب به عنوان منطقه صلح بر </a:t>
            </a:r>
            <a:r>
              <a:rPr lang="fa-IR" dirty="0" smtClean="0"/>
              <a:t>اساس احترام </a:t>
            </a:r>
            <a:r>
              <a:rPr lang="fa-IR" dirty="0"/>
              <a:t>به اصول و قواعد حقوق بین الملل از </a:t>
            </a:r>
            <a:r>
              <a:rPr lang="fa-IR" dirty="0" smtClean="0"/>
              <a:t>جمله اسناد </a:t>
            </a:r>
            <a:r>
              <a:rPr lang="fa-IR" dirty="0"/>
              <a:t>بین المللی که </a:t>
            </a:r>
            <a:r>
              <a:rPr lang="fa-IR" dirty="0" smtClean="0"/>
              <a:t>کشورها عضو </a:t>
            </a:r>
            <a:r>
              <a:rPr lang="fa-IR" dirty="0"/>
              <a:t>آن هستند</a:t>
            </a:r>
            <a:r>
              <a:rPr lang="fa-IR" dirty="0" smtClean="0"/>
              <a:t>، اصول </a:t>
            </a:r>
            <a:r>
              <a:rPr lang="fa-IR" dirty="0"/>
              <a:t>و اهداف منشور </a:t>
            </a:r>
            <a:r>
              <a:rPr lang="fa-IR" dirty="0" smtClean="0"/>
              <a:t>سازمان ملل متحد را عمل خواهد کرد</a:t>
            </a:r>
            <a:endParaRPr lang="fa-IR" dirty="0"/>
          </a:p>
        </p:txBody>
      </p:sp>
    </p:spTree>
    <p:extLst>
      <p:ext uri="{BB962C8B-B14F-4D97-AF65-F5344CB8AC3E}">
        <p14:creationId xmlns:p14="http://schemas.microsoft.com/office/powerpoint/2010/main" val="25353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1- مونرو که بود</a:t>
            </a:r>
            <a:r>
              <a:rPr lang="fa-IR" dirty="0" smtClean="0"/>
              <a:t>؟</a:t>
            </a:r>
            <a:endParaRPr lang="en-US" dirty="0"/>
          </a:p>
        </p:txBody>
      </p:sp>
      <p:sp>
        <p:nvSpPr>
          <p:cNvPr id="3" name="Content Placeholder 2"/>
          <p:cNvSpPr>
            <a:spLocks noGrp="1"/>
          </p:cNvSpPr>
          <p:nvPr>
            <p:ph idx="1"/>
          </p:nvPr>
        </p:nvSpPr>
        <p:spPr/>
        <p:txBody>
          <a:bodyPr>
            <a:noAutofit/>
          </a:bodyPr>
          <a:lstStyle/>
          <a:p>
            <a:pPr algn="r" rtl="1"/>
            <a:r>
              <a:rPr lang="fa-IR" sz="2400" dirty="0" smtClean="0">
                <a:cs typeface="+mj-cs"/>
              </a:rPr>
              <a:t>مونرو </a:t>
            </a:r>
            <a:r>
              <a:rPr lang="fa-IR" sz="2400" dirty="0">
                <a:cs typeface="+mj-cs"/>
              </a:rPr>
              <a:t>فقط </a:t>
            </a:r>
            <a:r>
              <a:rPr lang="fa-IR" sz="2400" dirty="0" smtClean="0">
                <a:cs typeface="+mj-cs"/>
              </a:rPr>
              <a:t>خواهان افزایش مخارج </a:t>
            </a:r>
            <a:r>
              <a:rPr lang="fa-IR" sz="2400" dirty="0">
                <a:cs typeface="+mj-cs"/>
              </a:rPr>
              <a:t>نظامی </a:t>
            </a:r>
            <a:r>
              <a:rPr lang="fa-IR" sz="2400" dirty="0" smtClean="0">
                <a:cs typeface="+mj-cs"/>
              </a:rPr>
              <a:t>و جنگها </a:t>
            </a:r>
            <a:r>
              <a:rPr lang="fa-IR" sz="2400" dirty="0">
                <a:cs typeface="+mj-cs"/>
              </a:rPr>
              <a:t>نبود</a:t>
            </a:r>
            <a:r>
              <a:rPr lang="fa-IR" sz="2400" dirty="0" smtClean="0">
                <a:cs typeface="+mj-cs"/>
              </a:rPr>
              <a:t>. او </a:t>
            </a:r>
            <a:r>
              <a:rPr lang="fa-IR" sz="2400" dirty="0">
                <a:cs typeface="+mj-cs"/>
              </a:rPr>
              <a:t>همچنین می خواست در جنگ ها حضور داشته باشد. او مدام از رئیس جمهور </a:t>
            </a:r>
            <a:r>
              <a:rPr lang="fa-IR" sz="2400" dirty="0" smtClean="0">
                <a:cs typeface="+mj-cs"/>
              </a:rPr>
              <a:t>میخواست به عنوان فرمانده به میدان جنگ فرستاده شود</a:t>
            </a:r>
            <a:endParaRPr lang="fa-IR" sz="2400" dirty="0">
              <a:cs typeface="+mj-cs"/>
            </a:endParaRPr>
          </a:p>
          <a:p>
            <a:pPr algn="r" rtl="1"/>
            <a:r>
              <a:rPr lang="fa-IR" sz="2400" dirty="0">
                <a:cs typeface="+mj-cs"/>
              </a:rPr>
              <a:t>مدیسون به او فرماندهی میدانی در جنگ 1812 </a:t>
            </a:r>
            <a:r>
              <a:rPr lang="fa-IR" sz="2400" dirty="0" smtClean="0">
                <a:cs typeface="+mj-cs"/>
              </a:rPr>
              <a:t>داد و </a:t>
            </a:r>
            <a:r>
              <a:rPr lang="fa-IR" sz="2400" dirty="0">
                <a:cs typeface="+mj-cs"/>
              </a:rPr>
              <a:t>در </a:t>
            </a:r>
            <a:r>
              <a:rPr lang="fa-IR" sz="2400" dirty="0" smtClean="0">
                <a:cs typeface="+mj-cs"/>
              </a:rPr>
              <a:t>نهایت خود </a:t>
            </a:r>
            <a:r>
              <a:rPr lang="fa-IR" sz="2400" dirty="0">
                <a:cs typeface="+mj-cs"/>
              </a:rPr>
              <a:t>را به عنوان وزیر جنگ منصوب کرد، جایی که او خواستار افزایش عظیم </a:t>
            </a:r>
            <a:r>
              <a:rPr lang="fa-IR" sz="2400" dirty="0" smtClean="0">
                <a:cs typeface="+mj-cs"/>
              </a:rPr>
              <a:t>بودجه نظامی شد</a:t>
            </a:r>
            <a:endParaRPr lang="fa-IR" sz="2400" dirty="0">
              <a:cs typeface="+mj-cs"/>
            </a:endParaRPr>
          </a:p>
          <a:p>
            <a:pPr algn="r" rtl="1"/>
            <a:r>
              <a:rPr lang="fa-IR" sz="2400" dirty="0" smtClean="0">
                <a:cs typeface="+mj-cs"/>
              </a:rPr>
              <a:t>مونرو </a:t>
            </a:r>
            <a:r>
              <a:rPr lang="fa-IR" sz="2400" dirty="0">
                <a:cs typeface="+mj-cs"/>
              </a:rPr>
              <a:t>در سال 1816 با مجموع 183 رای به ریاست جمهوری رسید و شروع به </a:t>
            </a:r>
            <a:r>
              <a:rPr lang="fa-IR" sz="2400" dirty="0" smtClean="0">
                <a:cs typeface="+mj-cs"/>
              </a:rPr>
              <a:t>کار </a:t>
            </a:r>
            <a:r>
              <a:rPr lang="fa-IR" sz="2400" dirty="0">
                <a:cs typeface="+mj-cs"/>
              </a:rPr>
              <a:t>بر روی یک ارتش دائمی و </a:t>
            </a:r>
            <a:r>
              <a:rPr lang="fa-IR" sz="2400" dirty="0" smtClean="0">
                <a:cs typeface="+mj-cs"/>
              </a:rPr>
              <a:t>ساخت </a:t>
            </a:r>
            <a:r>
              <a:rPr lang="fa-IR" sz="2400" dirty="0">
                <a:cs typeface="+mj-cs"/>
              </a:rPr>
              <a:t>پایگاه ها و کشتی ها کرد</a:t>
            </a:r>
          </a:p>
          <a:p>
            <a:pPr algn="r" rtl="1"/>
            <a:r>
              <a:rPr lang="fa-IR" sz="2400" dirty="0">
                <a:cs typeface="+mj-cs"/>
              </a:rPr>
              <a:t>- </a:t>
            </a:r>
            <a:r>
              <a:rPr lang="fa-IR" sz="2400" dirty="0" smtClean="0">
                <a:cs typeface="+mj-cs"/>
              </a:rPr>
              <a:t>مونرو کشتی‌ها متعددی به اقیانوس </a:t>
            </a:r>
            <a:r>
              <a:rPr lang="fa-IR" sz="2400" dirty="0">
                <a:cs typeface="+mj-cs"/>
              </a:rPr>
              <a:t>آرام و </a:t>
            </a:r>
            <a:r>
              <a:rPr lang="fa-IR" sz="2400" dirty="0" smtClean="0">
                <a:cs typeface="+mj-cs"/>
              </a:rPr>
              <a:t>در </a:t>
            </a:r>
            <a:r>
              <a:rPr lang="fa-IR" sz="2400" dirty="0">
                <a:cs typeface="+mj-cs"/>
              </a:rPr>
              <a:t>دریای </a:t>
            </a:r>
            <a:r>
              <a:rPr lang="fa-IR" sz="2400" dirty="0" smtClean="0">
                <a:cs typeface="+mj-cs"/>
              </a:rPr>
              <a:t>مدیترانه گسیل نمود </a:t>
            </a:r>
            <a:r>
              <a:rPr lang="fa-IR" sz="2400" dirty="0">
                <a:cs typeface="+mj-cs"/>
              </a:rPr>
              <a:t>استفان دکاتور فرماندهی کشتی‌های ایالات متحده علیه الجزایر را برعهده داشت</a:t>
            </a:r>
          </a:p>
          <a:p>
            <a:pPr algn="r" rtl="1"/>
            <a:r>
              <a:rPr lang="fa-IR" sz="2400" dirty="0">
                <a:cs typeface="+mj-cs"/>
              </a:rPr>
              <a:t>شاید اولین استفاده ایالات متحده از "دیپلماسی قایق های توپدار" </a:t>
            </a:r>
            <a:r>
              <a:rPr lang="fa-IR" sz="2400" dirty="0" smtClean="0">
                <a:cs typeface="+mj-cs"/>
              </a:rPr>
              <a:t>در زمان ریاست جمهوری مونرو اتفاق افتاد.</a:t>
            </a:r>
            <a:endParaRPr lang="en-US" sz="2400" dirty="0">
              <a:cs typeface="+mj-cs"/>
            </a:endParaRPr>
          </a:p>
        </p:txBody>
      </p:sp>
    </p:spTree>
    <p:extLst>
      <p:ext uri="{BB962C8B-B14F-4D97-AF65-F5344CB8AC3E}">
        <p14:creationId xmlns:p14="http://schemas.microsoft.com/office/powerpoint/2010/main" val="19715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7- چه باید کرد</a:t>
            </a:r>
            <a:r>
              <a:rPr lang="fa-IR" dirty="0" smtClean="0"/>
              <a:t>؟</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a:t>
            </a:r>
            <a:r>
              <a:rPr lang="fa-IR" dirty="0"/>
              <a:t>2. تعهد دائمی ما برای حل اختلافات از طریق مسالمت </a:t>
            </a:r>
            <a:r>
              <a:rPr lang="fa-IR" dirty="0" smtClean="0"/>
              <a:t>آمیز یعنی </a:t>
            </a:r>
            <a:r>
              <a:rPr lang="fa-IR" dirty="0"/>
              <a:t>با هدف ریشه کن کردن برای همیشه تهدید یا استفاده از زور در </a:t>
            </a:r>
            <a:r>
              <a:rPr lang="fa-IR" dirty="0" smtClean="0"/>
              <a:t>منطقه</a:t>
            </a:r>
            <a:endParaRPr lang="fa-IR" dirty="0"/>
          </a:p>
          <a:p>
            <a:pPr algn="r" rtl="1"/>
            <a:r>
              <a:rPr lang="fa-IR" dirty="0"/>
              <a:t>"3. تعهد دولت های منطقه </a:t>
            </a:r>
            <a:r>
              <a:rPr lang="fa-IR" dirty="0" smtClean="0"/>
              <a:t>به </a:t>
            </a:r>
            <a:r>
              <a:rPr lang="fa-IR" dirty="0"/>
              <a:t>عدم مداخله مستقیم یا غیرمستقیم در امور </a:t>
            </a:r>
            <a:r>
              <a:rPr lang="fa-IR" dirty="0" smtClean="0"/>
              <a:t>داخلی امور </a:t>
            </a:r>
            <a:r>
              <a:rPr lang="fa-IR" dirty="0"/>
              <a:t>هر کشور دیگر و رعایت اصول </a:t>
            </a:r>
            <a:r>
              <a:rPr lang="fa-IR" dirty="0" smtClean="0"/>
              <a:t>ملی حاکمیت</a:t>
            </a:r>
            <a:r>
              <a:rPr lang="fa-IR" dirty="0"/>
              <a:t>، حقوق برابر و تعیین سرنوشت </a:t>
            </a:r>
            <a:r>
              <a:rPr lang="fa-IR" dirty="0" smtClean="0"/>
              <a:t>مردمان</a:t>
            </a:r>
            <a:endParaRPr lang="en-US" dirty="0" smtClean="0"/>
          </a:p>
          <a:p>
            <a:pPr algn="r" rtl="1"/>
            <a:r>
              <a:rPr lang="fa-IR" dirty="0" smtClean="0"/>
              <a:t>"4</a:t>
            </a:r>
            <a:r>
              <a:rPr lang="fa-IR" dirty="0"/>
              <a:t>. تعهد مردم آمریکای لاتین و </a:t>
            </a:r>
            <a:r>
              <a:rPr lang="fa-IR" dirty="0" smtClean="0"/>
              <a:t>کارائیب جهت تقویت همکاری </a:t>
            </a:r>
            <a:r>
              <a:rPr lang="fa-IR" dirty="0"/>
              <a:t>و روابط دوستانه بین </a:t>
            </a:r>
            <a:r>
              <a:rPr lang="fa-IR" dirty="0" smtClean="0"/>
              <a:t>خود صرف </a:t>
            </a:r>
            <a:r>
              <a:rPr lang="fa-IR" dirty="0"/>
              <a:t>نظر از تفاوت در </a:t>
            </a:r>
            <a:r>
              <a:rPr lang="fa-IR" dirty="0" smtClean="0"/>
              <a:t>سیاست ، سیستم </a:t>
            </a:r>
            <a:r>
              <a:rPr lang="fa-IR" dirty="0"/>
              <a:t>های اقتصادی و اجتماعی یا سطوح توسعه؛ برای </a:t>
            </a:r>
            <a:r>
              <a:rPr lang="fa-IR" dirty="0" smtClean="0"/>
              <a:t>تمرین باید تحمل کنیم </a:t>
            </a:r>
            <a:r>
              <a:rPr lang="fa-IR" dirty="0"/>
              <a:t>و با هم در صلح و آرامش </a:t>
            </a:r>
            <a:r>
              <a:rPr lang="fa-IR" dirty="0" smtClean="0"/>
              <a:t>به </a:t>
            </a:r>
            <a:r>
              <a:rPr lang="fa-IR" dirty="0"/>
              <a:t>خوبی زندگی </a:t>
            </a:r>
            <a:r>
              <a:rPr lang="fa-IR" dirty="0" smtClean="0"/>
              <a:t>کنیم</a:t>
            </a:r>
            <a:endParaRPr lang="fa-IR" dirty="0"/>
          </a:p>
          <a:p>
            <a:pPr algn="r" rtl="1"/>
            <a:endParaRPr lang="en-US" dirty="0"/>
          </a:p>
        </p:txBody>
      </p:sp>
    </p:spTree>
    <p:extLst>
      <p:ext uri="{BB962C8B-B14F-4D97-AF65-F5344CB8AC3E}">
        <p14:creationId xmlns:p14="http://schemas.microsoft.com/office/powerpoint/2010/main" val="2029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a:bodyPr>
          <a:lstStyle/>
          <a:p>
            <a:pPr algn="r" rtl="1"/>
            <a:r>
              <a:rPr lang="fa-IR" dirty="0" smtClean="0"/>
              <a:t>"</a:t>
            </a:r>
            <a:r>
              <a:rPr lang="fa-IR" dirty="0"/>
              <a:t>5. تعهد کشورهای آمریکای لاتین و </a:t>
            </a:r>
            <a:r>
              <a:rPr lang="fa-IR" dirty="0" smtClean="0"/>
              <a:t>کارائیب</a:t>
            </a:r>
            <a:r>
              <a:rPr lang="en-US" dirty="0" smtClean="0"/>
              <a:t>   : </a:t>
            </a:r>
            <a:endParaRPr lang="fa-IR" dirty="0"/>
          </a:p>
          <a:p>
            <a:pPr algn="r" rtl="1"/>
            <a:r>
              <a:rPr lang="fa-IR" dirty="0"/>
              <a:t>احترام کامل به حق مسلم هر کشوری برای </a:t>
            </a:r>
            <a:r>
              <a:rPr lang="fa-IR" dirty="0" smtClean="0"/>
              <a:t>انتخاب</a:t>
            </a:r>
            <a:r>
              <a:rPr lang="en-US" dirty="0" smtClean="0"/>
              <a:t> </a:t>
            </a:r>
            <a:r>
              <a:rPr lang="fa-IR" dirty="0" smtClean="0"/>
              <a:t>نظام </a:t>
            </a:r>
            <a:r>
              <a:rPr lang="fa-IR" dirty="0"/>
              <a:t>سیاسی، اقتصادی، اجتماعی و فرهنگی آن به عنوان یک امر ضروری است</a:t>
            </a:r>
          </a:p>
          <a:p>
            <a:pPr algn="r" rtl="1"/>
            <a:r>
              <a:rPr lang="fa-IR" dirty="0"/>
              <a:t>شرایط برای تضمین همزیستی مسالمت آمیز بین ملت ها</a:t>
            </a:r>
            <a:r>
              <a:rPr lang="fa-IR" dirty="0" smtClean="0"/>
              <a:t>؛</a:t>
            </a:r>
            <a:endParaRPr lang="fa-IR" dirty="0"/>
          </a:p>
        </p:txBody>
      </p:sp>
    </p:spTree>
    <p:extLst>
      <p:ext uri="{BB962C8B-B14F-4D97-AF65-F5344CB8AC3E}">
        <p14:creationId xmlns:p14="http://schemas.microsoft.com/office/powerpoint/2010/main" val="23967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a:bodyPr>
          <a:lstStyle/>
          <a:p>
            <a:pPr algn="r" rtl="1"/>
            <a:r>
              <a:rPr lang="fa-IR" dirty="0" smtClean="0"/>
              <a:t>«</a:t>
            </a:r>
            <a:r>
              <a:rPr lang="fa-IR" dirty="0"/>
              <a:t>6. ترویج فرهنگ صلح مبتنی </a:t>
            </a:r>
            <a:r>
              <a:rPr lang="fa-IR" dirty="0" smtClean="0"/>
              <a:t>براساس </a:t>
            </a:r>
            <a:r>
              <a:rPr lang="fa-IR" dirty="0"/>
              <a:t>اصول اعلامیه سازمان ملل </a:t>
            </a:r>
            <a:r>
              <a:rPr lang="fa-IR" dirty="0" smtClean="0"/>
              <a:t>متحد</a:t>
            </a:r>
            <a:endParaRPr lang="fa-IR" dirty="0"/>
          </a:p>
          <a:p>
            <a:pPr algn="r" rtl="1"/>
            <a:r>
              <a:rPr lang="fa-IR" dirty="0" smtClean="0"/>
              <a:t>«</a:t>
            </a:r>
            <a:r>
              <a:rPr lang="fa-IR" dirty="0"/>
              <a:t>7. تعهد کشورهای منطقه به هدایت خود بر </a:t>
            </a:r>
            <a:r>
              <a:rPr lang="fa-IR" dirty="0" smtClean="0"/>
              <a:t>اساس</a:t>
            </a:r>
            <a:r>
              <a:rPr lang="en-US" dirty="0" smtClean="0"/>
              <a:t> </a:t>
            </a:r>
            <a:r>
              <a:rPr lang="fa-IR" dirty="0" smtClean="0"/>
              <a:t>این </a:t>
            </a:r>
            <a:r>
              <a:rPr lang="fa-IR" dirty="0"/>
              <a:t>بیانیه در رفتار بین </a:t>
            </a:r>
            <a:r>
              <a:rPr lang="fa-IR" dirty="0" smtClean="0"/>
              <a:t>المللی</a:t>
            </a:r>
            <a:endParaRPr lang="fa-IR" dirty="0"/>
          </a:p>
          <a:p>
            <a:pPr algn="r" rtl="1"/>
            <a:r>
              <a:rPr lang="fa-IR" dirty="0"/>
              <a:t>"8. تعهد کشورهای منطقه برای ادامه </a:t>
            </a:r>
            <a:r>
              <a:rPr lang="fa-IR" dirty="0" smtClean="0"/>
              <a:t>ترویج</a:t>
            </a:r>
            <a:r>
              <a:rPr lang="en-US" dirty="0" smtClean="0"/>
              <a:t> </a:t>
            </a:r>
            <a:r>
              <a:rPr lang="fa-IR" dirty="0" smtClean="0"/>
              <a:t>خلع </a:t>
            </a:r>
            <a:r>
              <a:rPr lang="fa-IR" dirty="0"/>
              <a:t>سلاح هسته ای به عنوان یک هدف </a:t>
            </a:r>
            <a:r>
              <a:rPr lang="fa-IR" dirty="0" smtClean="0"/>
              <a:t>مهم و </a:t>
            </a:r>
            <a:r>
              <a:rPr lang="fa-IR" dirty="0"/>
              <a:t>برای کمک به </a:t>
            </a:r>
            <a:r>
              <a:rPr lang="fa-IR" dirty="0" smtClean="0"/>
              <a:t>آن</a:t>
            </a:r>
            <a:r>
              <a:rPr lang="en-US" dirty="0" smtClean="0"/>
              <a:t> </a:t>
            </a:r>
            <a:r>
              <a:rPr lang="fa-IR" dirty="0" smtClean="0"/>
              <a:t>خلع </a:t>
            </a:r>
            <a:r>
              <a:rPr lang="fa-IR" dirty="0"/>
              <a:t>سلاح عمومی و کامل، برای تقویت </a:t>
            </a:r>
            <a:r>
              <a:rPr lang="fa-IR" dirty="0" smtClean="0"/>
              <a:t>اعتماد </a:t>
            </a:r>
            <a:r>
              <a:rPr lang="fa-IR" dirty="0"/>
              <a:t>بین ملت ها</a:t>
            </a:r>
            <a:r>
              <a:rPr lang="fa-IR" dirty="0" smtClean="0"/>
              <a:t>.»</a:t>
            </a:r>
            <a:endParaRPr lang="fa-IR" dirty="0"/>
          </a:p>
        </p:txBody>
      </p:sp>
    </p:spTree>
    <p:extLst>
      <p:ext uri="{BB962C8B-B14F-4D97-AF65-F5344CB8AC3E}">
        <p14:creationId xmlns:p14="http://schemas.microsoft.com/office/powerpoint/2010/main" val="40625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در </a:t>
            </a:r>
            <a:r>
              <a:rPr lang="fa-IR" dirty="0"/>
              <a:t>شرایطی که بسیاری به شما می گویند که جنگ تنها گزینه </a:t>
            </a:r>
            <a:r>
              <a:rPr lang="fa-IR" dirty="0" smtClean="0"/>
              <a:t>است</a:t>
            </a:r>
            <a:r>
              <a:rPr lang="en-US" dirty="0" smtClean="0"/>
              <a:t> </a:t>
            </a:r>
            <a:r>
              <a:rPr lang="fa-IR" dirty="0" smtClean="0"/>
              <a:t>و </a:t>
            </a:r>
            <a:r>
              <a:rPr lang="fa-IR" dirty="0"/>
              <a:t>به جای آن از یک گزینه برتر استفاده کنید. </a:t>
            </a:r>
            <a:endParaRPr lang="en-US" dirty="0" smtClean="0"/>
          </a:p>
          <a:p>
            <a:pPr algn="r" rtl="1"/>
            <a:r>
              <a:rPr lang="fa-IR" dirty="0" smtClean="0"/>
              <a:t>در </a:t>
            </a:r>
            <a:r>
              <a:rPr lang="fa-IR" dirty="0"/>
              <a:t>سال 1931، شیلیایی ها یک دیکتاتور را سرنگون </a:t>
            </a:r>
            <a:r>
              <a:rPr lang="fa-IR" dirty="0" smtClean="0"/>
              <a:t>کردند</a:t>
            </a:r>
            <a:r>
              <a:rPr lang="en-US" dirty="0" smtClean="0"/>
              <a:t> </a:t>
            </a:r>
            <a:r>
              <a:rPr lang="fa-IR" dirty="0" smtClean="0"/>
              <a:t>بدون </a:t>
            </a:r>
            <a:r>
              <a:rPr lang="fa-IR" dirty="0"/>
              <a:t>خشونت</a:t>
            </a:r>
            <a:r>
              <a:rPr lang="fa-IR" dirty="0" smtClean="0"/>
              <a:t>.</a:t>
            </a:r>
            <a:endParaRPr lang="en-US" dirty="0" smtClean="0"/>
          </a:p>
          <a:p>
            <a:pPr algn="r" rtl="1"/>
            <a:r>
              <a:rPr lang="fa-IR" dirty="0" smtClean="0"/>
              <a:t> </a:t>
            </a:r>
            <a:r>
              <a:rPr lang="fa-IR" dirty="0"/>
              <a:t>در سال 1933 و بار دیگر در سال 1935، کوبایی ها روسای جمهور را سرنگون کردند</a:t>
            </a:r>
            <a:r>
              <a:rPr lang="fa-IR" dirty="0" smtClean="0"/>
              <a:t>.</a:t>
            </a:r>
            <a:r>
              <a:rPr lang="en-US" dirty="0" smtClean="0"/>
              <a:t> </a:t>
            </a:r>
            <a:r>
              <a:rPr lang="fa-IR" dirty="0" smtClean="0"/>
              <a:t>با </a:t>
            </a:r>
            <a:r>
              <a:rPr lang="fa-IR" dirty="0"/>
              <a:t>استفاده از اعتصابات عمومی</a:t>
            </a:r>
            <a:r>
              <a:rPr lang="fa-IR" dirty="0" smtClean="0"/>
              <a:t>.</a:t>
            </a:r>
            <a:endParaRPr lang="en-US" dirty="0" smtClean="0"/>
          </a:p>
          <a:p>
            <a:pPr algn="r" rtl="1"/>
            <a:r>
              <a:rPr lang="fa-IR" dirty="0" smtClean="0"/>
              <a:t> </a:t>
            </a:r>
            <a:r>
              <a:rPr lang="fa-IR" dirty="0"/>
              <a:t>در سال 1944، سه دیکتاتور، ماکسیمیلیانو </a:t>
            </a:r>
            <a:r>
              <a:rPr lang="fa-IR" dirty="0" smtClean="0"/>
              <a:t>هرناندز</a:t>
            </a:r>
            <a:r>
              <a:rPr lang="en-US" dirty="0" smtClean="0"/>
              <a:t> </a:t>
            </a:r>
            <a:r>
              <a:rPr lang="fa-IR" dirty="0" smtClean="0"/>
              <a:t>مارتینز </a:t>
            </a:r>
            <a:r>
              <a:rPr lang="fa-IR" dirty="0"/>
              <a:t>(السالوادور)، خورخه اوبیکو (گواتمالا) و کارلوس آرویو </a:t>
            </a:r>
            <a:r>
              <a:rPr lang="fa-IR" dirty="0" smtClean="0"/>
              <a:t>دل</a:t>
            </a:r>
            <a:r>
              <a:rPr lang="en-US" dirty="0" smtClean="0"/>
              <a:t> </a:t>
            </a:r>
            <a:r>
              <a:rPr lang="fa-IR" dirty="0" smtClean="0"/>
              <a:t>ریو </a:t>
            </a:r>
            <a:r>
              <a:rPr lang="fa-IR" dirty="0"/>
              <a:t>(اکوادور) در نتیجه شورش‌های غیرنظامی غیرخشونت‌آمیز سرنگون شد</a:t>
            </a:r>
            <a:r>
              <a:rPr lang="fa-IR" dirty="0" smtClean="0"/>
              <a:t>. </a:t>
            </a:r>
            <a:endParaRPr lang="fa-IR" dirty="0"/>
          </a:p>
        </p:txBody>
      </p:sp>
    </p:spTree>
    <p:extLst>
      <p:ext uri="{BB962C8B-B14F-4D97-AF65-F5344CB8AC3E}">
        <p14:creationId xmlns:p14="http://schemas.microsoft.com/office/powerpoint/2010/main" val="365738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a:bodyPr>
          <a:lstStyle/>
          <a:p>
            <a:pPr algn="r" rtl="1"/>
            <a:r>
              <a:rPr lang="fa-IR" dirty="0" smtClean="0"/>
              <a:t>در </a:t>
            </a:r>
            <a:r>
              <a:rPr lang="fa-IR" dirty="0"/>
              <a:t>سال 1946، هائیتی ها بدون خشونت یک دیکتاتور را سرنگون </a:t>
            </a:r>
            <a:r>
              <a:rPr lang="fa-IR" dirty="0" smtClean="0"/>
              <a:t>کردند. </a:t>
            </a:r>
            <a:endParaRPr lang="en-US" dirty="0" smtClean="0"/>
          </a:p>
          <a:p>
            <a:pPr algn="r" rtl="1"/>
            <a:r>
              <a:rPr lang="fa-IR" dirty="0" smtClean="0"/>
              <a:t>در </a:t>
            </a:r>
            <a:r>
              <a:rPr lang="fa-IR" dirty="0"/>
              <a:t>سال 1957، کلمبیایی ها بدون </a:t>
            </a:r>
            <a:r>
              <a:rPr lang="fa-IR" dirty="0" smtClean="0"/>
              <a:t>خشونت</a:t>
            </a:r>
            <a:r>
              <a:rPr lang="en-US" dirty="0" smtClean="0"/>
              <a:t> </a:t>
            </a:r>
            <a:r>
              <a:rPr lang="fa-IR" dirty="0" smtClean="0"/>
              <a:t>یک </a:t>
            </a:r>
            <a:r>
              <a:rPr lang="fa-IR" dirty="0"/>
              <a:t>دیکتاتور را سرنگون </a:t>
            </a:r>
            <a:r>
              <a:rPr lang="fa-IR" dirty="0" smtClean="0"/>
              <a:t>کرد.</a:t>
            </a:r>
            <a:endParaRPr lang="en-US" dirty="0" smtClean="0"/>
          </a:p>
          <a:p>
            <a:pPr algn="r" rtl="1"/>
            <a:r>
              <a:rPr lang="fa-IR" dirty="0" smtClean="0"/>
              <a:t> </a:t>
            </a:r>
            <a:r>
              <a:rPr lang="fa-IR" dirty="0"/>
              <a:t>در سال 1982 در بولیوی، مردم به طور غیرخشونت آمیز </a:t>
            </a:r>
            <a:r>
              <a:rPr lang="fa-IR" dirty="0" smtClean="0"/>
              <a:t>از</a:t>
            </a:r>
            <a:r>
              <a:rPr lang="en-US" dirty="0" smtClean="0"/>
              <a:t> </a:t>
            </a:r>
            <a:r>
              <a:rPr lang="fa-IR" dirty="0" smtClean="0"/>
              <a:t>یک </a:t>
            </a:r>
            <a:r>
              <a:rPr lang="fa-IR" dirty="0"/>
              <a:t>کودتای </a:t>
            </a:r>
            <a:r>
              <a:rPr lang="fa-IR" dirty="0" smtClean="0"/>
              <a:t>نظامی جلوگیری کردند</a:t>
            </a:r>
          </a:p>
          <a:p>
            <a:pPr algn="r" rtl="1"/>
            <a:r>
              <a:rPr lang="en-US" dirty="0" smtClean="0"/>
              <a:t> </a:t>
            </a:r>
            <a:r>
              <a:rPr lang="fa-IR" dirty="0" smtClean="0"/>
              <a:t> </a:t>
            </a:r>
            <a:r>
              <a:rPr lang="fa-IR" dirty="0"/>
              <a:t>در سال 1983، مادران پلازا د مایو در انتخابات دموکراتیک پیروز شدند</a:t>
            </a:r>
            <a:r>
              <a:rPr lang="fa-IR" dirty="0" smtClean="0"/>
              <a:t>.</a:t>
            </a:r>
            <a:endParaRPr lang="fa-IR" dirty="0"/>
          </a:p>
        </p:txBody>
      </p:sp>
    </p:spTree>
    <p:extLst>
      <p:ext uri="{BB962C8B-B14F-4D97-AF65-F5344CB8AC3E}">
        <p14:creationId xmlns:p14="http://schemas.microsoft.com/office/powerpoint/2010/main" val="4260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نمونه </a:t>
            </a:r>
            <a:r>
              <a:rPr lang="fa-IR" dirty="0"/>
              <a:t>هایی از اینکه دکترین های مسالمت آمیز ریاست </a:t>
            </a:r>
            <a:r>
              <a:rPr lang="fa-IR" dirty="0" smtClean="0"/>
              <a:t>جمهوری امریکا </a:t>
            </a:r>
            <a:r>
              <a:rPr lang="fa-IR" dirty="0"/>
              <a:t>چگونه ممکن است به نظر برسند:</a:t>
            </a:r>
          </a:p>
          <a:p>
            <a:pPr algn="r" rtl="1"/>
            <a:r>
              <a:rPr lang="fa-IR" dirty="0"/>
              <a:t>دکترین کولیج صلح آمیز:</a:t>
            </a:r>
          </a:p>
          <a:p>
            <a:pPr algn="r" rtl="1"/>
            <a:r>
              <a:rPr lang="fa-IR" dirty="0"/>
              <a:t>سیاست خارجی آمریکا را می توان با یک کلمه به بهترین شکل توصیف کرد</a:t>
            </a:r>
            <a:r>
              <a:rPr lang="fa-IR" dirty="0" smtClean="0"/>
              <a:t>. صلح </a:t>
            </a:r>
            <a:r>
              <a:rPr lang="fa-IR" dirty="0"/>
              <a:t>. . . ما طمع هیچ سرزمینی نداریم. ما از هیچ ارتش نظامی تهدید کننده ای حمایت نمی کنیم</a:t>
            </a:r>
            <a:r>
              <a:rPr lang="fa-IR" dirty="0" smtClean="0"/>
              <a:t>. ما </a:t>
            </a:r>
            <a:r>
              <a:rPr lang="fa-IR" dirty="0"/>
              <a:t>هیچ قصد خصمانه ای نداریم. </a:t>
            </a:r>
            <a:r>
              <a:rPr lang="fa-IR" dirty="0" smtClean="0"/>
              <a:t>با </a:t>
            </a:r>
            <a:r>
              <a:rPr lang="fa-IR" dirty="0"/>
              <a:t>فداکاری خستگی ناپذیر به دنبال صلح باشید. این ایده </a:t>
            </a:r>
            <a:r>
              <a:rPr lang="fa-IR" dirty="0" smtClean="0"/>
              <a:t>ها را ما </a:t>
            </a:r>
            <a:r>
              <a:rPr lang="fa-IR" dirty="0"/>
              <a:t>در کاربرد عملی قرار داده ایم. ما به دنبال ترویج صلح بوده </a:t>
            </a:r>
            <a:r>
              <a:rPr lang="fa-IR" dirty="0" smtClean="0"/>
              <a:t>ایم نه </a:t>
            </a:r>
            <a:r>
              <a:rPr lang="fa-IR" dirty="0"/>
              <a:t>تنها با گفتار، بلکه </a:t>
            </a:r>
            <a:r>
              <a:rPr lang="fa-IR" dirty="0" smtClean="0"/>
              <a:t>در عمل</a:t>
            </a:r>
            <a:endParaRPr lang="fa-IR" dirty="0"/>
          </a:p>
        </p:txBody>
      </p:sp>
    </p:spTree>
    <p:extLst>
      <p:ext uri="{BB962C8B-B14F-4D97-AF65-F5344CB8AC3E}">
        <p14:creationId xmlns:p14="http://schemas.microsoft.com/office/powerpoint/2010/main" val="23179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دکترین </a:t>
            </a:r>
            <a:r>
              <a:rPr lang="fa-IR" dirty="0"/>
              <a:t>صلح آمیز آیزنهاور:</a:t>
            </a:r>
          </a:p>
          <a:p>
            <a:pPr algn="r" rtl="1"/>
            <a:r>
              <a:rPr lang="fa-IR" dirty="0"/>
              <a:t>هر تفنگی که ساخته می شود، هر کشتی جنگی پرتاب شده، هر موشکی که شلیک می </a:t>
            </a:r>
            <a:r>
              <a:rPr lang="fa-IR" dirty="0" smtClean="0"/>
              <a:t>شود در </a:t>
            </a:r>
            <a:r>
              <a:rPr lang="fa-IR" dirty="0"/>
              <a:t>معنای آخر، دزدی از کسانی است که گرسنه هستند و سیر نمی شوند،</a:t>
            </a:r>
          </a:p>
          <a:p>
            <a:pPr algn="r" rtl="1"/>
            <a:r>
              <a:rPr lang="fa-IR" dirty="0" smtClean="0"/>
              <a:t>زیر </a:t>
            </a:r>
            <a:r>
              <a:rPr lang="fa-IR" dirty="0"/>
              <a:t>ابرهای جنگ، این بشریت است که بر صلیب آهنین آویزان است</a:t>
            </a:r>
            <a:r>
              <a:rPr lang="fa-IR" dirty="0" smtClean="0"/>
              <a:t>. </a:t>
            </a:r>
          </a:p>
          <a:p>
            <a:pPr algn="r" rtl="1"/>
            <a:r>
              <a:rPr lang="fa-IR" dirty="0" smtClean="0"/>
              <a:t>دکترین </a:t>
            </a:r>
            <a:r>
              <a:rPr lang="fa-IR" dirty="0"/>
              <a:t>صلح آمیز کندی:</a:t>
            </a:r>
          </a:p>
          <a:p>
            <a:pPr algn="r" rtl="1"/>
            <a:r>
              <a:rPr lang="fa-IR" dirty="0" smtClean="0"/>
              <a:t>من </a:t>
            </a:r>
            <a:r>
              <a:rPr lang="fa-IR" dirty="0"/>
              <a:t>از صلح به عنوان غایت </a:t>
            </a:r>
            <a:r>
              <a:rPr lang="fa-IR" dirty="0" smtClean="0"/>
              <a:t>ضروری </a:t>
            </a:r>
            <a:r>
              <a:rPr lang="fa-IR" dirty="0"/>
              <a:t>برای عقلانیت صحبت می </a:t>
            </a:r>
            <a:r>
              <a:rPr lang="fa-IR" dirty="0" smtClean="0"/>
              <a:t>کنم</a:t>
            </a:r>
            <a:endParaRPr lang="fa-IR" dirty="0"/>
          </a:p>
        </p:txBody>
      </p:sp>
    </p:spTree>
    <p:extLst>
      <p:ext uri="{BB962C8B-B14F-4D97-AF65-F5344CB8AC3E}">
        <p14:creationId xmlns:p14="http://schemas.microsoft.com/office/powerpoint/2010/main" val="39136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a:t>دکترین صلح آمیز اوباما:</a:t>
            </a:r>
          </a:p>
          <a:p>
            <a:pPr algn="r" rtl="1"/>
            <a:r>
              <a:rPr lang="fa-IR" dirty="0"/>
              <a:t>من نمی‌خواهم فقط به جنگ پایان دهم، بلکه می‌خواهم به طرز فکری که وجود داشت پایان دهم</a:t>
            </a:r>
          </a:p>
          <a:p>
            <a:pPr algn="r" rtl="1"/>
            <a:r>
              <a:rPr lang="fa-IR" dirty="0" smtClean="0"/>
              <a:t>دکترین </a:t>
            </a:r>
            <a:r>
              <a:rPr lang="fa-IR" dirty="0"/>
              <a:t>صلح آمیز ترامپ:</a:t>
            </a:r>
          </a:p>
          <a:p>
            <a:pPr algn="r" rtl="1"/>
            <a:r>
              <a:rPr lang="fa-IR" dirty="0"/>
              <a:t>ما 4 تریلیون دلار صرف تلاش برای سرنگونی افراد مختلف کرده‌ایم که، رک و پوست کنده، اگر آنها </a:t>
            </a:r>
            <a:r>
              <a:rPr lang="fa-IR" dirty="0" smtClean="0"/>
              <a:t>باشند </a:t>
            </a:r>
          </a:p>
          <a:p>
            <a:pPr algn="r" rtl="1"/>
            <a:r>
              <a:rPr lang="fa-IR" dirty="0" smtClean="0"/>
              <a:t>آیا </a:t>
            </a:r>
            <a:r>
              <a:rPr lang="fa-IR" dirty="0"/>
              <a:t>می توانستیم آن 4 تریلیون دلار را در ایالات متحده خرج </a:t>
            </a:r>
            <a:r>
              <a:rPr lang="fa-IR" dirty="0" smtClean="0"/>
              <a:t>کنیم جاده‌ها</a:t>
            </a:r>
            <a:r>
              <a:rPr lang="fa-IR" dirty="0"/>
              <a:t>، پل‌هایمان، و </a:t>
            </a:r>
            <a:r>
              <a:rPr lang="fa-IR" dirty="0" smtClean="0"/>
              <a:t>مشکلات </a:t>
            </a:r>
            <a:r>
              <a:rPr lang="fa-IR" dirty="0"/>
              <a:t>دیگر - فرودگاه‌هایمان </a:t>
            </a:r>
            <a:r>
              <a:rPr lang="fa-IR" dirty="0" smtClean="0"/>
              <a:t>- </a:t>
            </a:r>
            <a:r>
              <a:rPr lang="fa-IR" dirty="0"/>
              <a:t>من می </a:t>
            </a:r>
            <a:r>
              <a:rPr lang="fa-IR" dirty="0" smtClean="0"/>
              <a:t>توانم بگویم وضعیت </a:t>
            </a:r>
            <a:r>
              <a:rPr lang="fa-IR" dirty="0"/>
              <a:t>ما خیلی بهتر </a:t>
            </a:r>
            <a:r>
              <a:rPr lang="fa-IR" dirty="0" smtClean="0"/>
              <a:t>بود انتخاب </a:t>
            </a:r>
            <a:r>
              <a:rPr lang="fa-IR" dirty="0"/>
              <a:t>با ماست</a:t>
            </a:r>
            <a:endParaRPr lang="en-US" dirty="0"/>
          </a:p>
        </p:txBody>
      </p:sp>
    </p:spTree>
    <p:extLst>
      <p:ext uri="{BB962C8B-B14F-4D97-AF65-F5344CB8AC3E}">
        <p14:creationId xmlns:p14="http://schemas.microsoft.com/office/powerpoint/2010/main" val="41933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7- چه باید کرد؟</a:t>
            </a:r>
            <a:endParaRPr lang="en-US" dirty="0"/>
          </a:p>
        </p:txBody>
      </p:sp>
      <p:sp>
        <p:nvSpPr>
          <p:cNvPr id="3" name="Content Placeholder 2"/>
          <p:cNvSpPr>
            <a:spLocks noGrp="1"/>
          </p:cNvSpPr>
          <p:nvPr>
            <p:ph idx="1"/>
          </p:nvPr>
        </p:nvSpPr>
        <p:spPr/>
        <p:txBody>
          <a:bodyPr>
            <a:normAutofit/>
          </a:bodyPr>
          <a:lstStyle/>
          <a:p>
            <a:pPr algn="r" rtl="1"/>
            <a:r>
              <a:rPr lang="fa-IR" dirty="0" smtClean="0"/>
              <a:t>بحران </a:t>
            </a:r>
            <a:r>
              <a:rPr lang="fa-IR" dirty="0"/>
              <a:t>موشکی </a:t>
            </a:r>
            <a:r>
              <a:rPr lang="fa-IR" dirty="0" smtClean="0"/>
              <a:t>کوبا در 1962 با مذاکره و انعطاف پذیری حل شد</a:t>
            </a:r>
          </a:p>
          <a:p>
            <a:pPr algn="r" rtl="1"/>
            <a:r>
              <a:rPr lang="fa-IR" dirty="0" smtClean="0"/>
              <a:t>گرچه کندی به رسانه ها نگفت که شوروی در مقابل خروج موشک های امریکایی از ترکیه حاضر شد که از نصب موشک در کوبا صرفنظر نماید.</a:t>
            </a:r>
          </a:p>
          <a:p>
            <a:pPr algn="r" rtl="1"/>
            <a:r>
              <a:rPr lang="fa-IR" dirty="0" smtClean="0"/>
              <a:t>پایان</a:t>
            </a:r>
          </a:p>
        </p:txBody>
      </p:sp>
    </p:spTree>
    <p:extLst>
      <p:ext uri="{BB962C8B-B14F-4D97-AF65-F5344CB8AC3E}">
        <p14:creationId xmlns:p14="http://schemas.microsoft.com/office/powerpoint/2010/main" val="21832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Monroe Doctrine at 200 and What to Replace it </a:t>
            </a:r>
            <a:r>
              <a:rPr lang="en-US" sz="2000" dirty="0" smtClean="0"/>
              <a:t>With</a:t>
            </a:r>
            <a:r>
              <a:rPr lang="en-US" sz="2000" dirty="0"/>
              <a:t/>
            </a:r>
            <a:br>
              <a:rPr lang="en-US" sz="2000" dirty="0"/>
            </a:br>
            <a:r>
              <a:rPr lang="en-US" sz="2000" dirty="0" smtClean="0"/>
              <a:t>Endnotes</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smtClean="0"/>
              <a:t>1 </a:t>
            </a:r>
            <a:r>
              <a:rPr lang="en-US" dirty="0"/>
              <a:t>James Monroe, “State of the Union Address,” December 2, 1823,</a:t>
            </a:r>
          </a:p>
          <a:p>
            <a:r>
              <a:rPr lang="en-US" dirty="0"/>
              <a:t>Teaching American History, https://teachingamericanhistory.org/document/</a:t>
            </a:r>
          </a:p>
          <a:p>
            <a:r>
              <a:rPr lang="en-US" dirty="0"/>
              <a:t>state-of-the-union-address-33/.</a:t>
            </a:r>
          </a:p>
          <a:p>
            <a:r>
              <a:rPr lang="en-US" dirty="0"/>
              <a:t>2 “2022 National Defense Strategy of the United States of America,”</a:t>
            </a:r>
          </a:p>
          <a:p>
            <a:r>
              <a:rPr lang="en-US" dirty="0"/>
              <a:t>United States Department of Defense, October 27, 2022, https://media.defense.</a:t>
            </a:r>
          </a:p>
          <a:p>
            <a:r>
              <a:rPr lang="en-US" dirty="0" err="1"/>
              <a:t>gov</a:t>
            </a:r>
            <a:r>
              <a:rPr lang="en-US" dirty="0"/>
              <a:t>/2022/Oct/27/2003103845/-1/-1/1/2022-NATIONAL-DEFENSE-STRATEGYNPR-</a:t>
            </a:r>
          </a:p>
          <a:p>
            <a:r>
              <a:rPr lang="en-US" dirty="0"/>
              <a:t>MDR.PDF.</a:t>
            </a:r>
          </a:p>
          <a:p>
            <a:r>
              <a:rPr lang="en-US" dirty="0"/>
              <a:t>3 David Swanson, Twenty Dictators Currently Supported by the U.S.,</a:t>
            </a:r>
          </a:p>
          <a:p>
            <a:r>
              <a:rPr lang="en-US" dirty="0"/>
              <a:t>(Charlottesville, VA: David Swanson, 2020).</a:t>
            </a:r>
          </a:p>
          <a:p>
            <a:r>
              <a:rPr lang="en-US" dirty="0"/>
              <a:t>4 Jeffrey </a:t>
            </a:r>
            <a:r>
              <a:rPr lang="en-US" dirty="0" err="1"/>
              <a:t>Ostler</a:t>
            </a:r>
            <a:r>
              <a:rPr lang="en-US" dirty="0"/>
              <a:t>, Surviving Genocide: Native Nations and the United</a:t>
            </a:r>
          </a:p>
          <a:p>
            <a:r>
              <a:rPr lang="en-US" dirty="0"/>
              <a:t>States from the American Revolution to Bleeding Kansas, (New Haven, CT: Yale</a:t>
            </a:r>
          </a:p>
          <a:p>
            <a:r>
              <a:rPr lang="en-US" dirty="0"/>
              <a:t>University Press, 2020).</a:t>
            </a:r>
          </a:p>
          <a:p>
            <a:r>
              <a:rPr lang="en-US" dirty="0"/>
              <a:t>5 David </a:t>
            </a:r>
            <a:r>
              <a:rPr lang="en-US" dirty="0" err="1"/>
              <a:t>Graeber</a:t>
            </a:r>
            <a:r>
              <a:rPr lang="en-US" dirty="0"/>
              <a:t> and David </a:t>
            </a:r>
            <a:r>
              <a:rPr lang="en-US" dirty="0" err="1"/>
              <a:t>Wengrow</a:t>
            </a:r>
            <a:r>
              <a:rPr lang="en-US" dirty="0"/>
              <a:t>, The Dawn of Everything: A New</a:t>
            </a:r>
          </a:p>
          <a:p>
            <a:r>
              <a:rPr lang="en-US" dirty="0"/>
              <a:t>History of Humanity, (New York, NY: Farrar, Straus, and Giroux, 2021).</a:t>
            </a:r>
          </a:p>
          <a:p>
            <a:r>
              <a:rPr lang="en-US" dirty="0"/>
              <a:t>6 David Swanson, “Treaties, Constitutions, and Laws Against War,” World</a:t>
            </a:r>
          </a:p>
          <a:p>
            <a:r>
              <a:rPr lang="en-US" dirty="0"/>
              <a:t>Beyond War, January 10, 2022, https://worldbeyondwar.org/constitutions</a:t>
            </a:r>
            <a:r>
              <a:rPr lang="en-US" dirty="0" smtClean="0"/>
              <a:t>/.</a:t>
            </a:r>
            <a:endParaRPr lang="en-US" dirty="0"/>
          </a:p>
        </p:txBody>
      </p:sp>
    </p:spTree>
    <p:extLst>
      <p:ext uri="{BB962C8B-B14F-4D97-AF65-F5344CB8AC3E}">
        <p14:creationId xmlns:p14="http://schemas.microsoft.com/office/powerpoint/2010/main" val="3972821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14390</Words>
  <Application>Microsoft Office PowerPoint</Application>
  <PresentationFormat>On-screen Show (4:3)</PresentationFormat>
  <Paragraphs>1530</Paragraphs>
  <Slides>141</Slides>
  <Notes>0</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Office Theme</vt:lpstr>
      <vt:lpstr>مبارزات مردم امریکای لاتین جهت به خاک سپاری دو قرن دکترین کلینیالیستی مونرو</vt:lpstr>
      <vt:lpstr>فهرست مطالب</vt:lpstr>
      <vt:lpstr>1- مونرو که بود؟</vt:lpstr>
      <vt:lpstr>1- مونرو که بود؟</vt:lpstr>
      <vt:lpstr>1- مونرو که بود؟</vt:lpstr>
      <vt:lpstr>1- مونرو که بود؟</vt:lpstr>
      <vt:lpstr>1- مونرو که بود؟</vt:lpstr>
      <vt:lpstr>1- مونرو که بود؟</vt:lpstr>
      <vt:lpstr>1- مونرو که بود؟</vt:lpstr>
      <vt:lpstr>1- مونرو که بود؟</vt:lpstr>
      <vt:lpstr>2- دکترین مونرو چیست ؟</vt:lpstr>
      <vt:lpstr>2- دکترین مونرو چیست ؟</vt:lpstr>
      <vt:lpstr>2- دکترین مونرو چیست ؟</vt:lpstr>
      <vt:lpstr>2- دکترین مونرو چیست ؟</vt:lpstr>
      <vt:lpstr>2- دکترین مونرو چیست ؟</vt:lpstr>
      <vt:lpstr>2- دکترین مونرو چیست ؟</vt:lpstr>
      <vt:lpstr>2- دکترین مونرو چیست ؟</vt:lpstr>
      <vt:lpstr>2- دکترین مونرو چیست ؟ </vt:lpstr>
      <vt:lpstr>3- چرا دکترین مونرو مهم است؟ </vt:lpstr>
      <vt:lpstr>3- چرا دکترین مونرو مهم است؟ </vt:lpstr>
      <vt:lpstr>3- چرا دکترین مونرو مهم است؟ </vt:lpstr>
      <vt:lpstr>3- چرا دکترین مونرو مهم است؟ </vt:lpstr>
      <vt:lpstr>3- چرا دکترین مونرو مهم است؟ </vt:lpstr>
      <vt:lpstr>3- چرا دکترین مونرو مهم است؟ </vt:lpstr>
      <vt:lpstr>3- چرا دکترین مونرو مهم است؟ </vt:lpstr>
      <vt:lpstr>4- با توسل به دکترین مونرو در امریکای لاتین چه اتفاق افتاد ؟ </vt:lpstr>
      <vt:lpstr>4- با توسل به دکترین مونرو در امریکای لاتین چه اتفاق افتاد ؟ </vt:lpstr>
      <vt:lpstr>4- با توسل به دکترین مونرو در امریکای لاتین چه اتفاق افتاد ؟ </vt:lpstr>
      <vt:lpstr>David Swanson – Author The Monroe Doctrine of 200 Years and what to replace it with</vt:lpstr>
      <vt:lpstr>4- با توسل به دکترین مونرو در امریکای لاتین چه اتفاق افتاد ؟ </vt:lpstr>
      <vt:lpstr>4- با توسل به دکترین مونرو در امریکای لاتین چه اتفاق افتاد ؟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4- با توسل به دکترین مونرو در امریکای لاتین چه اتفاق افتاد ؟</vt:lpstr>
      <vt:lpstr>5-  بر مبنای دکترین مونرو در سطح جهان چه اتفاق افتاد؟</vt:lpstr>
      <vt:lpstr>5-  بر مبنای دکترین مونرو در سطح جهان چه اتفاق افتاد؟</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 </vt:lpstr>
      <vt:lpstr>5-  بر مبنای دکترین مونرو در سطح جهان چه اتفاق افتاد؟</vt:lpstr>
      <vt:lpstr>6- کنفرانس به خاک سپاری دکترین مونرو</vt:lpstr>
      <vt:lpstr>6- کنفرانس به خاک سپاری دکترین مونرو</vt:lpstr>
      <vt:lpstr>6- کنفرانس به خاک سپاری دکترین مونرو</vt:lpstr>
      <vt:lpstr>6- کنفرانس به خاک سپاری دکترین مونرو</vt:lpstr>
      <vt:lpstr>6- کنفرانس به خاک سپاری دکترین مونرو</vt:lpstr>
      <vt:lpstr>6- کنفرانس به خاک سپاری دکترین مونرو</vt:lpstr>
      <vt:lpstr>6- کنفرانس به خاک سپاری دکترین مونرو</vt:lpstr>
      <vt:lpstr>6- کنفرانس به خاک سپاری دکترین مونرو </vt:lpstr>
      <vt:lpstr>6- کنفرانس به خاک سپاری دکترین مونرو</vt:lpstr>
      <vt:lpstr>6- کنفرانس به خاک سپاری دکترین مونرو</vt:lpstr>
      <vt:lpstr>Monroe Doctrine Resources</vt:lpstr>
      <vt:lpstr>Monroe Doctrine Resources</vt:lpstr>
      <vt:lpstr>7- چه باید کرد؟ فصل آخر کتاب سوانسن</vt:lpstr>
      <vt:lpstr>7- چه باید کرد؟</vt:lpstr>
      <vt:lpstr>7- چه باید کرد؟</vt:lpstr>
      <vt:lpstr>7- چه باید کرد؟</vt:lpstr>
      <vt:lpstr>7- چه باید کرد؟</vt:lpstr>
      <vt:lpstr>7- چه باید کرد؟</vt:lpstr>
      <vt:lpstr>7- چه باید کرد؟</vt:lpstr>
      <vt:lpstr>7- چه باید کرد؟</vt:lpstr>
      <vt:lpstr>7- چه باید کرد؟</vt:lpstr>
      <vt:lpstr>7- چه باید کرد؟</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lpstr>The Monroe Doctrine at 200 and What to Replace it With Endnotes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Farshid</dc:creator>
  <cp:lastModifiedBy>Farshid</cp:lastModifiedBy>
  <cp:revision>223</cp:revision>
  <cp:lastPrinted>2024-07-19T00:27:03Z</cp:lastPrinted>
  <dcterms:created xsi:type="dcterms:W3CDTF">2024-06-14T15:40:56Z</dcterms:created>
  <dcterms:modified xsi:type="dcterms:W3CDTF">2024-07-22T15:55:42Z</dcterms:modified>
</cp:coreProperties>
</file>